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5" d="100"/>
          <a:sy n="85" d="100"/>
        </p:scale>
        <p:origin x="590"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1007533" y="0"/>
            <a:ext cx="7934348"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8941881"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2611808" y="3428998"/>
            <a:ext cx="5518066" cy="2268559"/>
          </a:xfrm>
        </p:spPr>
        <p:txBody>
          <a:bodyPr anchor="t">
            <a:normAutofit/>
          </a:bodyPr>
          <a:lstStyle>
            <a:lvl1pPr algn="r">
              <a:defRPr sz="6000"/>
            </a:lvl1pPr>
          </a:lstStyle>
          <a:p>
            <a:r>
              <a:rPr lang="en-US"/>
              <a:t>Click to edit Master title style</a:t>
            </a:r>
            <a:endParaRPr lang="en-US" dirty="0"/>
          </a:p>
        </p:txBody>
      </p:sp>
      <p:sp>
        <p:nvSpPr>
          <p:cNvPr id="3" name="Subtitle 2"/>
          <p:cNvSpPr>
            <a:spLocks noGrp="1"/>
          </p:cNvSpPr>
          <p:nvPr>
            <p:ph type="subTitle" idx="1"/>
          </p:nvPr>
        </p:nvSpPr>
        <p:spPr>
          <a:xfrm>
            <a:off x="2772274" y="2268786"/>
            <a:ext cx="5357600" cy="1160213"/>
          </a:xfrm>
        </p:spPr>
        <p:txBody>
          <a:bodyPr tIns="0" anchor="b">
            <a:normAutofit/>
          </a:bodyPr>
          <a:lstStyle>
            <a:lvl1pPr marL="0" indent="0" algn="r">
              <a:buNone/>
              <a:defRPr sz="1800" b="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AB3A824-1A51-4B26-AD58-A6D8E14F6C04}" type="datetimeFigureOut">
              <a:rPr lang="en-US" dirty="0"/>
              <a:t>10/3/2024</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rIns="45720"/>
          <a:lstStyle/>
          <a:p>
            <a:fld id="{6D22F896-40B5-4ADD-8801-0D06FADFA095}" type="slidenum">
              <a:rPr lang="en-US" dirty="0"/>
              <a:t>‹#›</a:t>
            </a:fld>
            <a:endParaRPr lang="en-US" dirty="0"/>
          </a:p>
        </p:txBody>
      </p:sp>
      <p:sp>
        <p:nvSpPr>
          <p:cNvPr id="13" name="TextBox 12"/>
          <p:cNvSpPr txBox="1"/>
          <p:nvPr/>
        </p:nvSpPr>
        <p:spPr>
          <a:xfrm>
            <a:off x="2191282" y="3262852"/>
            <a:ext cx="415636" cy="461665"/>
          </a:xfrm>
          <a:prstGeom prst="rect">
            <a:avLst/>
          </a:prstGeom>
          <a:noFill/>
        </p:spPr>
        <p:txBody>
          <a:bodyPr wrap="square" rtlCol="0">
            <a:spAutoFit/>
          </a:bodyPr>
          <a:lstStyle/>
          <a:p>
            <a:pPr algn="r"/>
            <a:r>
              <a:rPr lang="en-US" sz="2400" dirty="0">
                <a:solidFill>
                  <a:schemeClr val="accent6"/>
                </a:solidFill>
                <a:latin typeface="Wingdings 3" panose="05040102010807070707" pitchFamily="18" charset="2"/>
              </a:rPr>
              <a:t>z</a:t>
            </a:r>
            <a:endParaRPr lang="en-US" sz="2400" dirty="0">
              <a:solidFill>
                <a:schemeClr val="accent6"/>
              </a:solidFill>
              <a:latin typeface="MS Shell Dlg 2" panose="020B0604030504040204" pitchFamily="34" charset="0"/>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4" name="Rectangle 13"/>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TextBox 8"/>
          <p:cNvSpPr txBox="1"/>
          <p:nvPr/>
        </p:nvSpPr>
        <p:spPr>
          <a:xfrm>
            <a:off x="2194236" y="641225"/>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11808" y="808056"/>
            <a:ext cx="7954091" cy="1077229"/>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857E33E-8B18-4087-B112-809917729534}" type="datetimeFigureOut">
              <a:rPr lang="en-US" dirty="0"/>
              <a:t>10/3/2024</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5" name="Rectangle 14"/>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TextBox 8"/>
          <p:cNvSpPr txBox="1"/>
          <p:nvPr/>
        </p:nvSpPr>
        <p:spPr>
          <a:xfrm rot="5400000">
            <a:off x="10337141" y="416061"/>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Vertical Title 1"/>
          <p:cNvSpPr>
            <a:spLocks noGrp="1"/>
          </p:cNvSpPr>
          <p:nvPr>
            <p:ph type="title" orient="vert"/>
          </p:nvPr>
        </p:nvSpPr>
        <p:spPr>
          <a:xfrm>
            <a:off x="9239380" y="805818"/>
            <a:ext cx="1326519" cy="5244126"/>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2608751" y="970410"/>
            <a:ext cx="6466903" cy="507953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3FFE419-2371-464F-8239-3959401C3561}" type="datetimeFigureOut">
              <a:rPr lang="en-US" dirty="0"/>
              <a:t>10/3/2024</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9" name="Rectangle 28"/>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7D162C4-EDD9-4389-A98B-B87ECEA2A816}" type="datetimeFigureOut">
              <a:rPr lang="en-US" dirty="0"/>
              <a:t>10/3/2024</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
        <p:nvSpPr>
          <p:cNvPr id="7" name="TextBox 6"/>
          <p:cNvSpPr txBox="1"/>
          <p:nvPr/>
        </p:nvSpPr>
        <p:spPr>
          <a:xfrm>
            <a:off x="2194943" y="641225"/>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4" name="Rectangle 23"/>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TextBox 10"/>
          <p:cNvSpPr txBox="1"/>
          <p:nvPr/>
        </p:nvSpPr>
        <p:spPr>
          <a:xfrm>
            <a:off x="2191843" y="2962586"/>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09873" y="3147254"/>
            <a:ext cx="7956560" cy="1424746"/>
          </a:xfrm>
        </p:spPr>
        <p:txBody>
          <a:bodyPr anchor="t">
            <a:normAutofit/>
          </a:bodyPr>
          <a:lstStyle>
            <a:lvl1pPr algn="r">
              <a:defRPr sz="3200"/>
            </a:lvl1pPr>
          </a:lstStyle>
          <a:p>
            <a:r>
              <a:rPr lang="en-US"/>
              <a:t>Click to edit Master title style</a:t>
            </a:r>
            <a:endParaRPr lang="en-US" dirty="0"/>
          </a:p>
        </p:txBody>
      </p:sp>
      <p:sp>
        <p:nvSpPr>
          <p:cNvPr id="3" name="Text Placeholder 2"/>
          <p:cNvSpPr>
            <a:spLocks noGrp="1"/>
          </p:cNvSpPr>
          <p:nvPr>
            <p:ph type="body" idx="1"/>
          </p:nvPr>
        </p:nvSpPr>
        <p:spPr>
          <a:xfrm>
            <a:off x="2773968" y="2268786"/>
            <a:ext cx="7791931" cy="878468"/>
          </a:xfrm>
        </p:spPr>
        <p:txBody>
          <a:bodyPr tIns="0" anchor="b">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E5059C3-6A89-4494-99FF-5A4D6FFD50EB}" type="datetimeFigureOut">
              <a:rPr lang="en-US" dirty="0"/>
              <a:t>10/3/2024</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6" name="Rectangle 25"/>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Rectangle 26"/>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609873" y="805817"/>
            <a:ext cx="7950984" cy="10817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2605374" y="2052116"/>
            <a:ext cx="3891960" cy="39978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66636" y="2052114"/>
            <a:ext cx="3894222" cy="399782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A954B2F-12DE-47F5-8894-472B206D2E1E}" type="datetimeFigureOut">
              <a:rPr lang="en-US" dirty="0"/>
              <a:t>10/3/2024</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10" name="TextBox 9"/>
          <p:cNvSpPr txBox="1"/>
          <p:nvPr/>
        </p:nvSpPr>
        <p:spPr>
          <a:xfrm>
            <a:off x="2196172" y="641223"/>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0" name="Rectangle 19"/>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Rectangle 20"/>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TextBox 11"/>
          <p:cNvSpPr txBox="1"/>
          <p:nvPr/>
        </p:nvSpPr>
        <p:spPr>
          <a:xfrm>
            <a:off x="2193650" y="636424"/>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09873" y="805818"/>
            <a:ext cx="7956560" cy="1078348"/>
          </a:xfrm>
        </p:spPr>
        <p:txBody>
          <a:bodyPr/>
          <a:lstStyle/>
          <a:p>
            <a:r>
              <a:rPr lang="en-US"/>
              <a:t>Click to edit Master title style</a:t>
            </a:r>
            <a:endParaRPr lang="en-US" dirty="0"/>
          </a:p>
        </p:txBody>
      </p:sp>
      <p:sp>
        <p:nvSpPr>
          <p:cNvPr id="3" name="Text Placeholder 2"/>
          <p:cNvSpPr>
            <a:spLocks noGrp="1"/>
          </p:cNvSpPr>
          <p:nvPr>
            <p:ph type="body" idx="1"/>
          </p:nvPr>
        </p:nvSpPr>
        <p:spPr>
          <a:xfrm>
            <a:off x="2609285" y="2052115"/>
            <a:ext cx="3896467" cy="713818"/>
          </a:xfrm>
        </p:spPr>
        <p:txBody>
          <a:bodyPr anchor="b">
            <a:noAutofit/>
          </a:bodyPr>
          <a:lstStyle>
            <a:lvl1pPr marL="0" indent="0" algn="l">
              <a:lnSpc>
                <a:spcPct val="100000"/>
              </a:lnSpc>
              <a:buNone/>
              <a:defRPr sz="2200" b="0" cap="none" baseline="0">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609285" y="2851331"/>
            <a:ext cx="3893623" cy="307143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666634" y="2052115"/>
            <a:ext cx="3899798" cy="713818"/>
          </a:xfrm>
        </p:spPr>
        <p:txBody>
          <a:bodyPr anchor="b">
            <a:noAutofit/>
          </a:bodyPr>
          <a:lstStyle>
            <a:lvl1pPr marL="0" indent="0" algn="l">
              <a:lnSpc>
                <a:spcPct val="100000"/>
              </a:lnSpc>
              <a:buNone/>
              <a:defRPr sz="2200" b="0" cap="none" baseline="0">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66635" y="2851331"/>
            <a:ext cx="3899798" cy="307143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F30E46F-7819-4ACF-B48B-48222C2ACC88}" type="datetimeFigureOut">
              <a:rPr lang="en-US" dirty="0"/>
              <a:t>10/3/2024</a:t>
            </a:fld>
            <a:endParaRPr lang="en-US" dirty="0"/>
          </a:p>
        </p:txBody>
      </p:sp>
      <p:sp>
        <p:nvSpPr>
          <p:cNvPr id="8" name="Footer Placeholder 7"/>
          <p:cNvSpPr>
            <a:spLocks noGrp="1"/>
          </p:cNvSpPr>
          <p:nvPr>
            <p:ph type="ftr" sz="quarter" idx="11"/>
          </p:nvPr>
        </p:nvSpPr>
        <p:spPr/>
        <p:txBody>
          <a:bodyPr/>
          <a:lstStyle/>
          <a:p>
            <a:r>
              <a:rPr lang="en-US" dirty="0"/>
              <a:t>
              </a:t>
            </a:r>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3" name="Rectangle 12"/>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FAF3416-4057-4DAA-829D-4CA07428D088}" type="datetimeFigureOut">
              <a:rPr lang="en-US" dirty="0"/>
              <a:t>10/3/2024</a:t>
            </a:fld>
            <a:endParaRPr lang="en-US" dirty="0"/>
          </a:p>
        </p:txBody>
      </p:sp>
      <p:sp>
        <p:nvSpPr>
          <p:cNvPr id="4" name="Footer Placeholder 3"/>
          <p:cNvSpPr>
            <a:spLocks noGrp="1"/>
          </p:cNvSpPr>
          <p:nvPr>
            <p:ph type="ftr" sz="quarter" idx="11"/>
          </p:nvPr>
        </p:nvSpPr>
        <p:spPr/>
        <p:txBody>
          <a:bodyPr/>
          <a:lstStyle/>
          <a:p>
            <a:r>
              <a:rPr lang="en-US" dirty="0"/>
              <a:t>
              </a:t>
            </a:r>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
        <p:nvSpPr>
          <p:cNvPr id="8" name="TextBox 7"/>
          <p:cNvSpPr txBox="1"/>
          <p:nvPr/>
        </p:nvSpPr>
        <p:spPr>
          <a:xfrm>
            <a:off x="2196172" y="641226"/>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2" name="Rectangle 11"/>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921D9284-D300-4297-87F7-E791DCC15DB1}" type="datetimeFigureOut">
              <a:rPr lang="en-US" dirty="0"/>
              <a:t>10/3/2024</a:t>
            </a:fld>
            <a:endParaRPr lang="en-US" dirty="0"/>
          </a:p>
        </p:txBody>
      </p:sp>
      <p:sp>
        <p:nvSpPr>
          <p:cNvPr id="3" name="Footer Placeholder 2"/>
          <p:cNvSpPr>
            <a:spLocks noGrp="1"/>
          </p:cNvSpPr>
          <p:nvPr>
            <p:ph type="ftr" sz="quarter" idx="11"/>
          </p:nvPr>
        </p:nvSpPr>
        <p:spPr/>
        <p:txBody>
          <a:bodyPr/>
          <a:lstStyle/>
          <a:p>
            <a:r>
              <a:rPr lang="en-US" dirty="0"/>
              <a:t>
              </a:t>
            </a:r>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5" name="Rectangle 24"/>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6" name="Rectangle 25"/>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TextBox 9"/>
          <p:cNvSpPr txBox="1"/>
          <p:nvPr/>
        </p:nvSpPr>
        <p:spPr>
          <a:xfrm>
            <a:off x="1554154" y="1127550"/>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1970323" y="1282451"/>
            <a:ext cx="2664361" cy="1903241"/>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120154" y="805818"/>
            <a:ext cx="5446278" cy="52441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970322" y="3186154"/>
            <a:ext cx="2664361" cy="2386397"/>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7D525BB-DA17-4BA0-B3C8-3AC3ABC827E6}" type="datetimeFigureOut">
              <a:rPr lang="en-US" dirty="0"/>
              <a:t>10/3/2024</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9" name="Rectangle 18"/>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Rectangle 19"/>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6747062" y="3229"/>
            <a:ext cx="4629734" cy="6858000"/>
          </a:xfrm>
          <a:solidFill>
            <a:schemeClr val="tx1">
              <a:alpha val="10000"/>
            </a:schemeClr>
          </a:solidFill>
          <a:ln w="9525" cap="sq">
            <a:noFill/>
            <a:miter lim="800000"/>
          </a:ln>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10" name="TextBox 9"/>
          <p:cNvSpPr txBox="1"/>
          <p:nvPr/>
        </p:nvSpPr>
        <p:spPr>
          <a:xfrm>
            <a:off x="1554686" y="1127550"/>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1971241" y="1282452"/>
            <a:ext cx="3970986" cy="1900473"/>
          </a:xfrm>
        </p:spPr>
        <p:txBody>
          <a:bodyPr anchor="b">
            <a:normAutofit/>
          </a:bodyP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970322" y="3182928"/>
            <a:ext cx="3971874" cy="2386394"/>
          </a:xfrm>
        </p:spPr>
        <p:txBody>
          <a:bodyPr>
            <a:normAutofit/>
          </a:bodyPr>
          <a:lstStyle>
            <a:lvl1pPr marL="0" indent="0" algn="l">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16C4C9A-3960-41CF-A4E9-2A8FB932454B}" type="datetimeFigureOut">
              <a:rPr lang="en-US" dirty="0"/>
              <a:t>10/3/2024</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18" name="Picture 17"/>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15" name="Picture 14"/>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8" name="Rectangle 7"/>
          <p:cNvSpPr/>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611808" y="808056"/>
            <a:ext cx="7958331" cy="1077229"/>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773599" y="2052116"/>
            <a:ext cx="7796540" cy="399782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810065" y="5270604"/>
            <a:ext cx="2662729" cy="182880"/>
          </a:xfrm>
          <a:prstGeom prst="rect">
            <a:avLst/>
          </a:prstGeom>
        </p:spPr>
        <p:txBody>
          <a:bodyPr vert="horz" lIns="91440" tIns="18288" rIns="91440" bIns="45720" rtlCol="0" anchor="t"/>
          <a:lstStyle>
            <a:lvl1pPr algn="r">
              <a:defRPr sz="800">
                <a:solidFill>
                  <a:schemeClr val="tx1">
                    <a:tint val="75000"/>
                  </a:schemeClr>
                </a:solidFill>
                <a:latin typeface="+mn-lt"/>
              </a:defRPr>
            </a:lvl1pPr>
          </a:lstStyle>
          <a:p>
            <a:fld id="{3CBC1C18-307B-4F68-A007-B5B542270E8D}" type="datetimeFigureOut">
              <a:rPr lang="en-US" dirty="0"/>
              <a:t>10/3/2024</a:t>
            </a:fld>
            <a:endParaRPr lang="en-US" dirty="0"/>
          </a:p>
        </p:txBody>
      </p:sp>
      <p:sp>
        <p:nvSpPr>
          <p:cNvPr id="5" name="Footer Placeholder 4"/>
          <p:cNvSpPr>
            <a:spLocks noGrp="1"/>
          </p:cNvSpPr>
          <p:nvPr>
            <p:ph type="ftr" sz="quarter" idx="3"/>
          </p:nvPr>
        </p:nvSpPr>
        <p:spPr>
          <a:xfrm rot="5400000">
            <a:off x="-2237130" y="3661144"/>
            <a:ext cx="5885352" cy="179176"/>
          </a:xfrm>
          <a:prstGeom prst="rect">
            <a:avLst/>
          </a:prstGeom>
        </p:spPr>
        <p:txBody>
          <a:bodyPr vert="horz" lIns="91440" tIns="45720" rIns="91440" bIns="18288" rtlCol="0" anchor="b"/>
          <a:lstStyle>
            <a:lvl1pPr algn="r">
              <a:defRPr sz="800">
                <a:solidFill>
                  <a:schemeClr val="tx1">
                    <a:tint val="75000"/>
                  </a:schemeClr>
                </a:solidFill>
              </a:defRPr>
            </a:lvl1pPr>
          </a:lstStyle>
          <a:p>
            <a:r>
              <a:rPr lang="en-US" dirty="0"/>
              <a:t>
              </a:t>
            </a:r>
          </a:p>
        </p:txBody>
      </p:sp>
      <p:sp>
        <p:nvSpPr>
          <p:cNvPr id="6" name="Slide Number Placeholder 5"/>
          <p:cNvSpPr>
            <a:spLocks noGrp="1"/>
          </p:cNvSpPr>
          <p:nvPr>
            <p:ph type="sldNum" sz="quarter" idx="4"/>
          </p:nvPr>
        </p:nvSpPr>
        <p:spPr>
          <a:xfrm>
            <a:off x="158407" y="164592"/>
            <a:ext cx="636727" cy="322851"/>
          </a:xfrm>
          <a:prstGeom prst="rect">
            <a:avLst/>
          </a:prstGeom>
        </p:spPr>
        <p:txBody>
          <a:bodyPr vert="horz" lIns="91440" tIns="45720" rIns="45720" bIns="45720" rtlCol="0" anchor="ctr"/>
          <a:lstStyle>
            <a:lvl1pPr algn="r">
              <a:defRPr sz="1800">
                <a:solidFill>
                  <a:schemeClr val="tx1">
                    <a:tint val="75000"/>
                  </a:schemeClr>
                </a:solidFill>
              </a:defRPr>
            </a:lvl1pPr>
          </a:lstStyle>
          <a:p>
            <a:fld id="{6D22F896-40B5-4ADD-8801-0D06FADFA095}" type="slidenum">
              <a:rPr lang="en-US" dirty="0"/>
              <a:pPr/>
              <a:t>‹#›</a:t>
            </a:fld>
            <a:endParaRPr lang="en-US" dirty="0"/>
          </a:p>
        </p:txBody>
      </p:sp>
      <p:sp>
        <p:nvSpPr>
          <p:cNvPr id="57" name="Rectangle 56"/>
          <p:cNvSpPr/>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r" defTabSz="914400" rtl="0" eaLnBrk="1" latinLnBrk="0" hangingPunct="1">
        <a:lnSpc>
          <a:spcPct val="90000"/>
        </a:lnSpc>
        <a:spcBef>
          <a:spcPct val="0"/>
        </a:spcBef>
        <a:buNone/>
        <a:defRPr sz="3400" b="0" i="0" kern="1200" cap="none">
          <a:solidFill>
            <a:schemeClr val="tx1"/>
          </a:solidFill>
          <a:effectLst/>
          <a:latin typeface="+mj-lt"/>
          <a:ea typeface="+mj-ea"/>
          <a:cs typeface="+mj-cs"/>
        </a:defRPr>
      </a:lvl1pPr>
    </p:titleStyle>
    <p:bodyStyle>
      <a:lvl1pPr marL="344488" indent="-344488" algn="l" defTabSz="914400" rtl="0" eaLnBrk="1" latinLnBrk="0" hangingPunct="1">
        <a:lnSpc>
          <a:spcPct val="120000"/>
        </a:lnSpc>
        <a:spcBef>
          <a:spcPts val="1000"/>
        </a:spcBef>
        <a:spcAft>
          <a:spcPts val="600"/>
        </a:spcAft>
        <a:buClr>
          <a:schemeClr val="accent6"/>
        </a:buClr>
        <a:buSzPct val="90000"/>
        <a:buFont typeface="Wingdings" panose="05000000000000000000" pitchFamily="2" charset="2"/>
        <a:buChar char="§"/>
        <a:defRPr sz="2000" kern="1200">
          <a:solidFill>
            <a:schemeClr val="tx1"/>
          </a:solidFill>
          <a:effectLst/>
          <a:latin typeface="+mn-lt"/>
          <a:ea typeface="+mn-ea"/>
          <a:cs typeface="+mn-cs"/>
        </a:defRPr>
      </a:lvl1pPr>
      <a:lvl2pPr marL="795338" indent="-33813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800" kern="1200">
          <a:solidFill>
            <a:schemeClr val="tx1"/>
          </a:solidFill>
          <a:effectLst/>
          <a:latin typeface="+mn-lt"/>
          <a:ea typeface="+mn-ea"/>
          <a:cs typeface="+mn-cs"/>
        </a:defRPr>
      </a:lvl2pPr>
      <a:lvl3pPr marL="1258888" indent="-34448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600" kern="1200">
          <a:solidFill>
            <a:schemeClr val="tx1"/>
          </a:solidFill>
          <a:effectLst/>
          <a:latin typeface="+mn-lt"/>
          <a:ea typeface="+mn-ea"/>
          <a:cs typeface="+mn-cs"/>
        </a:defRPr>
      </a:lvl3pPr>
      <a:lvl4pPr marL="1709738" indent="-33813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400" kern="1200">
          <a:solidFill>
            <a:schemeClr val="tx1"/>
          </a:solidFill>
          <a:effectLst/>
          <a:latin typeface="+mn-lt"/>
          <a:ea typeface="+mn-ea"/>
          <a:cs typeface="+mn-cs"/>
        </a:defRPr>
      </a:lvl4pPr>
      <a:lvl5pPr marL="2173288" indent="-34448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5pPr>
      <a:lvl6pPr marL="2642616"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6pPr>
      <a:lvl7pPr marL="3108960"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7pPr>
      <a:lvl8pPr marL="3575304"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8pPr>
      <a:lvl9pPr marL="404164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7.xml"/><Relationship Id="rId5" Type="http://schemas.openxmlformats.org/officeDocument/2006/relationships/image" Target="../media/image56.png"/><Relationship Id="rId4" Type="http://schemas.openxmlformats.org/officeDocument/2006/relationships/image" Target="../media/image55.png"/></Relationships>
</file>

<file path=ppt/slides/_rels/slide4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72E58C-55FD-1B2B-D75A-D3D6A9611E10}"/>
              </a:ext>
            </a:extLst>
          </p:cNvPr>
          <p:cNvSpPr>
            <a:spLocks noGrp="1"/>
          </p:cNvSpPr>
          <p:nvPr>
            <p:ph type="ctrTitle"/>
          </p:nvPr>
        </p:nvSpPr>
        <p:spPr/>
        <p:txBody>
          <a:bodyPr>
            <a:normAutofit fontScale="90000"/>
          </a:bodyPr>
          <a:lstStyle/>
          <a:p>
            <a:r>
              <a:rPr lang="en-US" b="0" i="0" dirty="0">
                <a:solidFill>
                  <a:srgbClr val="0D0D0D"/>
                </a:solidFill>
                <a:effectLst/>
                <a:latin typeface="Söhne"/>
              </a:rPr>
              <a:t>Flood Risk Prediction and Early Warning System</a:t>
            </a:r>
            <a:endParaRPr lang="en-IN" dirty="0"/>
          </a:p>
        </p:txBody>
      </p:sp>
      <p:sp>
        <p:nvSpPr>
          <p:cNvPr id="3" name="Subtitle 2">
            <a:extLst>
              <a:ext uri="{FF2B5EF4-FFF2-40B4-BE49-F238E27FC236}">
                <a16:creationId xmlns:a16="http://schemas.microsoft.com/office/drawing/2014/main" id="{E864B721-B0FF-0F4C-F90F-0A7175A0A459}"/>
              </a:ext>
            </a:extLst>
          </p:cNvPr>
          <p:cNvSpPr>
            <a:spLocks noGrp="1"/>
          </p:cNvSpPr>
          <p:nvPr>
            <p:ph type="subTitle" idx="1"/>
          </p:nvPr>
        </p:nvSpPr>
        <p:spPr/>
        <p:txBody>
          <a:bodyPr/>
          <a:lstStyle/>
          <a:p>
            <a:r>
              <a:rPr lang="en-IN" dirty="0"/>
              <a:t>By Monishaa S 22011101071,</a:t>
            </a:r>
          </a:p>
        </p:txBody>
      </p:sp>
    </p:spTree>
    <p:extLst>
      <p:ext uri="{BB962C8B-B14F-4D97-AF65-F5344CB8AC3E}">
        <p14:creationId xmlns:p14="http://schemas.microsoft.com/office/powerpoint/2010/main" val="7711124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B2F33E3-D47C-B154-768C-B52E3BBC1416}"/>
              </a:ext>
            </a:extLst>
          </p:cNvPr>
          <p:cNvSpPr txBox="1"/>
          <p:nvPr/>
        </p:nvSpPr>
        <p:spPr>
          <a:xfrm>
            <a:off x="4634542" y="216463"/>
            <a:ext cx="10323661" cy="369332"/>
          </a:xfrm>
          <a:prstGeom prst="rect">
            <a:avLst/>
          </a:prstGeom>
          <a:noFill/>
        </p:spPr>
        <p:txBody>
          <a:bodyPr wrap="square">
            <a:spAutoFit/>
          </a:bodyPr>
          <a:lstStyle/>
          <a:p>
            <a:pPr marL="88900"/>
            <a:r>
              <a:rPr lang="en-US" sz="1800" b="1" u="sng" dirty="0">
                <a:effectLst/>
                <a:latin typeface="Times New Roman" panose="02020603050405020304" pitchFamily="18" charset="0"/>
                <a:ea typeface="Calibri" panose="020F0502020204030204" pitchFamily="34" charset="0"/>
              </a:rPr>
              <a:t>UML CLASS DIAGRAM:</a:t>
            </a:r>
            <a:endParaRPr lang="en-IN" sz="1800" dirty="0">
              <a:effectLst/>
              <a:latin typeface="Calibri" panose="020F0502020204030204" pitchFamily="34" charset="0"/>
              <a:ea typeface="Calibri" panose="020F0502020204030204" pitchFamily="34" charset="0"/>
            </a:endParaRPr>
          </a:p>
        </p:txBody>
      </p:sp>
      <p:sp>
        <p:nvSpPr>
          <p:cNvPr id="5" name="TextBox 4">
            <a:extLst>
              <a:ext uri="{FF2B5EF4-FFF2-40B4-BE49-F238E27FC236}">
                <a16:creationId xmlns:a16="http://schemas.microsoft.com/office/drawing/2014/main" id="{44B2404A-6B49-0967-CE0F-02D93BE041A5}"/>
              </a:ext>
            </a:extLst>
          </p:cNvPr>
          <p:cNvSpPr txBox="1"/>
          <p:nvPr/>
        </p:nvSpPr>
        <p:spPr>
          <a:xfrm>
            <a:off x="1220637" y="974157"/>
            <a:ext cx="10028207" cy="923330"/>
          </a:xfrm>
          <a:prstGeom prst="rect">
            <a:avLst/>
          </a:prstGeom>
          <a:noFill/>
        </p:spPr>
        <p:txBody>
          <a:bodyPr wrap="square">
            <a:spAutoFit/>
          </a:bodyPr>
          <a:lstStyle/>
          <a:p>
            <a:r>
              <a:rPr lang="en-US" sz="1800" dirty="0">
                <a:effectLst/>
                <a:latin typeface="Times New Roman" panose="02020603050405020304" pitchFamily="18" charset="0"/>
                <a:ea typeface="Calibri" panose="020F0502020204030204" pitchFamily="34" charset="0"/>
              </a:rPr>
              <a:t>A class diagram is a visual representation of the structure and relationships within a system, illustrating classes, their attributes, and methods. It provides a high-level view of the system's architecture, showcasing the static elements and their associations.</a:t>
            </a:r>
            <a:endParaRPr lang="en-IN" dirty="0"/>
          </a:p>
        </p:txBody>
      </p:sp>
      <p:pic>
        <p:nvPicPr>
          <p:cNvPr id="6" name="Picture 5">
            <a:extLst>
              <a:ext uri="{FF2B5EF4-FFF2-40B4-BE49-F238E27FC236}">
                <a16:creationId xmlns:a16="http://schemas.microsoft.com/office/drawing/2014/main" id="{04077E89-275E-9467-D868-6C6313D6AB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24194" y="2724150"/>
            <a:ext cx="9374485" cy="2926152"/>
          </a:xfrm>
          <a:prstGeom prst="rect">
            <a:avLst/>
          </a:prstGeom>
        </p:spPr>
      </p:pic>
    </p:spTree>
    <p:extLst>
      <p:ext uri="{BB962C8B-B14F-4D97-AF65-F5344CB8AC3E}">
        <p14:creationId xmlns:p14="http://schemas.microsoft.com/office/powerpoint/2010/main" val="24847286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6119017-8DC2-8BD8-569F-E4F645278F47}"/>
              </a:ext>
            </a:extLst>
          </p:cNvPr>
          <p:cNvSpPr txBox="1"/>
          <p:nvPr/>
        </p:nvSpPr>
        <p:spPr>
          <a:xfrm>
            <a:off x="4375749" y="78439"/>
            <a:ext cx="6094562" cy="369332"/>
          </a:xfrm>
          <a:prstGeom prst="rect">
            <a:avLst/>
          </a:prstGeom>
          <a:noFill/>
        </p:spPr>
        <p:txBody>
          <a:bodyPr wrap="square">
            <a:spAutoFit/>
          </a:bodyPr>
          <a:lstStyle/>
          <a:p>
            <a:pPr marL="88900"/>
            <a:r>
              <a:rPr lang="en-US" sz="1800" b="1" u="sng" dirty="0">
                <a:effectLst/>
                <a:latin typeface="Times New Roman" panose="02020603050405020304" pitchFamily="18" charset="0"/>
                <a:ea typeface="Calibri" panose="020F0502020204030204" pitchFamily="34" charset="0"/>
              </a:rPr>
              <a:t>USE CASE DIAGRAM:</a:t>
            </a:r>
            <a:endParaRPr lang="en-IN" sz="1200" dirty="0">
              <a:effectLst/>
              <a:latin typeface="Calibri" panose="020F0502020204030204" pitchFamily="34" charset="0"/>
              <a:ea typeface="Calibri" panose="020F0502020204030204" pitchFamily="34" charset="0"/>
            </a:endParaRPr>
          </a:p>
        </p:txBody>
      </p:sp>
      <p:sp>
        <p:nvSpPr>
          <p:cNvPr id="5" name="TextBox 4">
            <a:extLst>
              <a:ext uri="{FF2B5EF4-FFF2-40B4-BE49-F238E27FC236}">
                <a16:creationId xmlns:a16="http://schemas.microsoft.com/office/drawing/2014/main" id="{45850AE7-962C-E38B-4E1D-4974A27AAE4A}"/>
              </a:ext>
            </a:extLst>
          </p:cNvPr>
          <p:cNvSpPr txBox="1"/>
          <p:nvPr/>
        </p:nvSpPr>
        <p:spPr>
          <a:xfrm>
            <a:off x="1089085" y="663128"/>
            <a:ext cx="10185640" cy="923330"/>
          </a:xfrm>
          <a:prstGeom prst="rect">
            <a:avLst/>
          </a:prstGeom>
          <a:noFill/>
        </p:spPr>
        <p:txBody>
          <a:bodyPr wrap="square">
            <a:spAutoFit/>
          </a:bodyPr>
          <a:lstStyle/>
          <a:p>
            <a:pPr marL="88900"/>
            <a:r>
              <a:rPr lang="en-US" sz="1800" dirty="0">
                <a:effectLst/>
                <a:latin typeface="Times New Roman" panose="02020603050405020304" pitchFamily="18" charset="0"/>
                <a:ea typeface="Calibri" panose="020F0502020204030204" pitchFamily="34" charset="0"/>
              </a:rPr>
              <a:t>A use case diagram outlines the interactions between users and a system, illustrating various scenarios or use cases. It captures the functionalities a system offers from an external perspective, showcasing how actors (users) interact with the system to achieve specific goals.</a:t>
            </a:r>
            <a:endParaRPr lang="en-IN" sz="1200" dirty="0">
              <a:effectLst/>
              <a:latin typeface="Calibri" panose="020F0502020204030204" pitchFamily="34" charset="0"/>
              <a:ea typeface="Calibri" panose="020F0502020204030204" pitchFamily="34" charset="0"/>
            </a:endParaRPr>
          </a:p>
        </p:txBody>
      </p:sp>
      <p:pic>
        <p:nvPicPr>
          <p:cNvPr id="7" name="Picture 6">
            <a:extLst>
              <a:ext uri="{FF2B5EF4-FFF2-40B4-BE49-F238E27FC236}">
                <a16:creationId xmlns:a16="http://schemas.microsoft.com/office/drawing/2014/main" id="{FACDBCAF-874E-7986-A35F-5B0820F07F9B}"/>
              </a:ext>
            </a:extLst>
          </p:cNvPr>
          <p:cNvPicPr>
            <a:picLocks noChangeAspect="1"/>
          </p:cNvPicPr>
          <p:nvPr/>
        </p:nvPicPr>
        <p:blipFill>
          <a:blip r:embed="rId2"/>
          <a:stretch>
            <a:fillRect/>
          </a:stretch>
        </p:blipFill>
        <p:spPr>
          <a:xfrm>
            <a:off x="1196781" y="1966808"/>
            <a:ext cx="9970248" cy="4433094"/>
          </a:xfrm>
          <a:prstGeom prst="rect">
            <a:avLst/>
          </a:prstGeom>
        </p:spPr>
      </p:pic>
    </p:spTree>
    <p:extLst>
      <p:ext uri="{BB962C8B-B14F-4D97-AF65-F5344CB8AC3E}">
        <p14:creationId xmlns:p14="http://schemas.microsoft.com/office/powerpoint/2010/main" val="13605748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079CAA9-BC1D-379A-3DCC-663AD0C700D2}"/>
              </a:ext>
            </a:extLst>
          </p:cNvPr>
          <p:cNvSpPr txBox="1"/>
          <p:nvPr/>
        </p:nvSpPr>
        <p:spPr>
          <a:xfrm>
            <a:off x="4315364" y="12940"/>
            <a:ext cx="6094562" cy="369332"/>
          </a:xfrm>
          <a:prstGeom prst="rect">
            <a:avLst/>
          </a:prstGeom>
          <a:noFill/>
        </p:spPr>
        <p:txBody>
          <a:bodyPr wrap="square">
            <a:spAutoFit/>
          </a:bodyPr>
          <a:lstStyle/>
          <a:p>
            <a:pPr marL="88900"/>
            <a:r>
              <a:rPr lang="en-US" sz="1800" b="1" u="sng" dirty="0">
                <a:effectLst/>
                <a:latin typeface="Times New Roman" panose="02020603050405020304" pitchFamily="18" charset="0"/>
                <a:ea typeface="Calibri" panose="020F0502020204030204" pitchFamily="34" charset="0"/>
              </a:rPr>
              <a:t>ACTIVITY DIAGRAM:</a:t>
            </a:r>
            <a:endParaRPr lang="en-IN" sz="1200" dirty="0">
              <a:effectLst/>
              <a:latin typeface="Calibri" panose="020F0502020204030204" pitchFamily="34" charset="0"/>
              <a:ea typeface="Calibri" panose="020F0502020204030204" pitchFamily="34" charset="0"/>
            </a:endParaRPr>
          </a:p>
        </p:txBody>
      </p:sp>
      <p:sp>
        <p:nvSpPr>
          <p:cNvPr id="5" name="TextBox 4">
            <a:extLst>
              <a:ext uri="{FF2B5EF4-FFF2-40B4-BE49-F238E27FC236}">
                <a16:creationId xmlns:a16="http://schemas.microsoft.com/office/drawing/2014/main" id="{032C9660-6857-10AE-AD17-22020CF01A0B}"/>
              </a:ext>
            </a:extLst>
          </p:cNvPr>
          <p:cNvSpPr txBox="1"/>
          <p:nvPr/>
        </p:nvSpPr>
        <p:spPr>
          <a:xfrm>
            <a:off x="1071832" y="382272"/>
            <a:ext cx="10228772" cy="1200329"/>
          </a:xfrm>
          <a:prstGeom prst="rect">
            <a:avLst/>
          </a:prstGeom>
          <a:noFill/>
        </p:spPr>
        <p:txBody>
          <a:bodyPr wrap="square">
            <a:spAutoFit/>
          </a:bodyPr>
          <a:lstStyle/>
          <a:p>
            <a:pPr marL="88900"/>
            <a:r>
              <a:rPr lang="en-US" sz="1800" dirty="0">
                <a:effectLst/>
                <a:latin typeface="Times New Roman" panose="02020603050405020304" pitchFamily="18" charset="0"/>
                <a:ea typeface="Calibri" panose="020F0502020204030204" pitchFamily="34" charset="0"/>
              </a:rPr>
              <a:t>An activity diagram visually represents the flow of activities within a system, demonstrating the sequential steps and decision points in a process. It is particularly useful for modeling workflows and business processes, highlighting the dynamic aspects of system behavior.</a:t>
            </a:r>
            <a:endParaRPr lang="en-IN" sz="1200" dirty="0">
              <a:effectLst/>
              <a:latin typeface="Calibri" panose="020F0502020204030204" pitchFamily="34" charset="0"/>
              <a:ea typeface="Calibri" panose="020F0502020204030204" pitchFamily="34" charset="0"/>
            </a:endParaRPr>
          </a:p>
          <a:p>
            <a:pPr marL="88900"/>
            <a:r>
              <a:rPr lang="en-US" sz="1800" dirty="0">
                <a:effectLst/>
                <a:latin typeface="Times New Roman" panose="02020603050405020304" pitchFamily="18" charset="0"/>
                <a:ea typeface="Calibri" panose="020F0502020204030204" pitchFamily="34" charset="0"/>
              </a:rPr>
              <a:t> </a:t>
            </a:r>
            <a:endParaRPr lang="en-IN" sz="1200" dirty="0">
              <a:effectLst/>
              <a:latin typeface="Calibri" panose="020F0502020204030204" pitchFamily="34" charset="0"/>
              <a:ea typeface="Calibri" panose="020F0502020204030204" pitchFamily="34" charset="0"/>
            </a:endParaRPr>
          </a:p>
        </p:txBody>
      </p:sp>
      <p:pic>
        <p:nvPicPr>
          <p:cNvPr id="6" name="Picture 5">
            <a:extLst>
              <a:ext uri="{FF2B5EF4-FFF2-40B4-BE49-F238E27FC236}">
                <a16:creationId xmlns:a16="http://schemas.microsoft.com/office/drawing/2014/main" id="{2A53DDB5-190F-FDD7-7326-CDF7D282A1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04558" y="1478678"/>
            <a:ext cx="5382883" cy="5258552"/>
          </a:xfrm>
          <a:prstGeom prst="rect">
            <a:avLst/>
          </a:prstGeom>
        </p:spPr>
      </p:pic>
    </p:spTree>
    <p:extLst>
      <p:ext uri="{BB962C8B-B14F-4D97-AF65-F5344CB8AC3E}">
        <p14:creationId xmlns:p14="http://schemas.microsoft.com/office/powerpoint/2010/main" val="34243380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1BD4685-EB44-8A08-D22F-F402C12E526A}"/>
              </a:ext>
            </a:extLst>
          </p:cNvPr>
          <p:cNvSpPr txBox="1"/>
          <p:nvPr/>
        </p:nvSpPr>
        <p:spPr>
          <a:xfrm>
            <a:off x="1004257" y="654502"/>
            <a:ext cx="10322225" cy="923330"/>
          </a:xfrm>
          <a:prstGeom prst="rect">
            <a:avLst/>
          </a:prstGeom>
          <a:noFill/>
        </p:spPr>
        <p:txBody>
          <a:bodyPr wrap="square">
            <a:spAutoFit/>
          </a:bodyPr>
          <a:lstStyle/>
          <a:p>
            <a:r>
              <a:rPr lang="en-US" sz="1800" dirty="0">
                <a:effectLst/>
                <a:latin typeface="Times New Roman" panose="02020603050405020304" pitchFamily="18" charset="0"/>
                <a:ea typeface="Calibri" panose="020F0502020204030204" pitchFamily="34" charset="0"/>
              </a:rPr>
              <a:t>A sequence diagram depicts the interactions between objects in a system over time, illustrating the order of messages exchanged among them. It provides a dynamic view of system behavior, showing how objects collaborate to accomplish specific tasks or scenarios.</a:t>
            </a:r>
            <a:endParaRPr lang="en-IN" sz="1800" dirty="0">
              <a:effectLst/>
              <a:latin typeface="Calibri" panose="020F0502020204030204" pitchFamily="34" charset="0"/>
              <a:ea typeface="Calibri" panose="020F0502020204030204" pitchFamily="34" charset="0"/>
            </a:endParaRPr>
          </a:p>
        </p:txBody>
      </p:sp>
      <p:sp>
        <p:nvSpPr>
          <p:cNvPr id="5" name="TextBox 4">
            <a:extLst>
              <a:ext uri="{FF2B5EF4-FFF2-40B4-BE49-F238E27FC236}">
                <a16:creationId xmlns:a16="http://schemas.microsoft.com/office/drawing/2014/main" id="{B2BE2D74-ABE1-D938-8FC2-C9BC6C4A8071}"/>
              </a:ext>
            </a:extLst>
          </p:cNvPr>
          <p:cNvSpPr txBox="1"/>
          <p:nvPr/>
        </p:nvSpPr>
        <p:spPr>
          <a:xfrm>
            <a:off x="4625915" y="138825"/>
            <a:ext cx="6094562" cy="369332"/>
          </a:xfrm>
          <a:prstGeom prst="rect">
            <a:avLst/>
          </a:prstGeom>
          <a:noFill/>
        </p:spPr>
        <p:txBody>
          <a:bodyPr wrap="square">
            <a:spAutoFit/>
          </a:bodyPr>
          <a:lstStyle/>
          <a:p>
            <a:r>
              <a:rPr lang="en-US" sz="1800" b="1" u="sng" dirty="0">
                <a:effectLst/>
                <a:latin typeface="Times New Roman" panose="02020603050405020304" pitchFamily="18" charset="0"/>
                <a:ea typeface="Calibri" panose="020F0502020204030204" pitchFamily="34" charset="0"/>
              </a:rPr>
              <a:t>SEQUENCE DIAGRAM:</a:t>
            </a:r>
            <a:endParaRPr lang="en-IN" sz="1200" dirty="0">
              <a:effectLst/>
              <a:latin typeface="Calibri" panose="020F0502020204030204" pitchFamily="34" charset="0"/>
              <a:ea typeface="Calibri" panose="020F0502020204030204" pitchFamily="34" charset="0"/>
            </a:endParaRPr>
          </a:p>
        </p:txBody>
      </p:sp>
      <p:pic>
        <p:nvPicPr>
          <p:cNvPr id="6" name="Picture 5">
            <a:extLst>
              <a:ext uri="{FF2B5EF4-FFF2-40B4-BE49-F238E27FC236}">
                <a16:creationId xmlns:a16="http://schemas.microsoft.com/office/drawing/2014/main" id="{B41D6B8A-C7E9-AE6D-3DB5-2139DD6051EB}"/>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37095" y="1724177"/>
            <a:ext cx="9445924" cy="4994998"/>
          </a:xfrm>
          <a:prstGeom prst="rect">
            <a:avLst/>
          </a:prstGeom>
          <a:noFill/>
          <a:ln>
            <a:noFill/>
          </a:ln>
        </p:spPr>
      </p:pic>
    </p:spTree>
    <p:extLst>
      <p:ext uri="{BB962C8B-B14F-4D97-AF65-F5344CB8AC3E}">
        <p14:creationId xmlns:p14="http://schemas.microsoft.com/office/powerpoint/2010/main" val="18333313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BD1C276-D562-5A51-1209-F84B388982DD}"/>
              </a:ext>
            </a:extLst>
          </p:cNvPr>
          <p:cNvSpPr txBox="1"/>
          <p:nvPr/>
        </p:nvSpPr>
        <p:spPr>
          <a:xfrm>
            <a:off x="1045952" y="803059"/>
            <a:ext cx="10211520" cy="923330"/>
          </a:xfrm>
          <a:prstGeom prst="rect">
            <a:avLst/>
          </a:prstGeom>
          <a:noFill/>
        </p:spPr>
        <p:txBody>
          <a:bodyPr wrap="square">
            <a:spAutoFit/>
          </a:bodyPr>
          <a:lstStyle/>
          <a:p>
            <a:r>
              <a:rPr lang="en-US" sz="1800" dirty="0">
                <a:effectLst/>
                <a:latin typeface="Times New Roman" panose="02020603050405020304" pitchFamily="18" charset="0"/>
                <a:ea typeface="Calibri" panose="020F0502020204030204" pitchFamily="34" charset="0"/>
              </a:rPr>
              <a:t>A timing diagram portrays the timing aspects of interactions between objects in a system, emphasizing the durations of messages and the lifetimes of objects. It offers insights into the temporal aspects of a system's behavior, helping to understand the synchronization and timing constraints in a scenario.</a:t>
            </a:r>
            <a:endParaRPr lang="en-IN" sz="1800" dirty="0">
              <a:effectLst/>
              <a:latin typeface="Calibri" panose="020F0502020204030204" pitchFamily="34" charset="0"/>
              <a:ea typeface="Calibri" panose="020F0502020204030204" pitchFamily="34" charset="0"/>
            </a:endParaRPr>
          </a:p>
        </p:txBody>
      </p:sp>
      <p:sp>
        <p:nvSpPr>
          <p:cNvPr id="5" name="TextBox 4">
            <a:extLst>
              <a:ext uri="{FF2B5EF4-FFF2-40B4-BE49-F238E27FC236}">
                <a16:creationId xmlns:a16="http://schemas.microsoft.com/office/drawing/2014/main" id="{5CF0A74F-08C7-A8A2-DD59-7E1D9094E1F8}"/>
              </a:ext>
            </a:extLst>
          </p:cNvPr>
          <p:cNvSpPr txBox="1"/>
          <p:nvPr/>
        </p:nvSpPr>
        <p:spPr>
          <a:xfrm>
            <a:off x="4513772" y="207836"/>
            <a:ext cx="6094562" cy="369332"/>
          </a:xfrm>
          <a:prstGeom prst="rect">
            <a:avLst/>
          </a:prstGeom>
          <a:noFill/>
        </p:spPr>
        <p:txBody>
          <a:bodyPr wrap="square">
            <a:spAutoFit/>
          </a:bodyPr>
          <a:lstStyle/>
          <a:p>
            <a:r>
              <a:rPr lang="en-US" sz="1800" b="1" u="sng" dirty="0">
                <a:effectLst/>
                <a:latin typeface="Times New Roman" panose="02020603050405020304" pitchFamily="18" charset="0"/>
                <a:ea typeface="Calibri" panose="020F0502020204030204" pitchFamily="34" charset="0"/>
              </a:rPr>
              <a:t>TIMING DIAGRAM:</a:t>
            </a:r>
            <a:endParaRPr lang="en-IN" sz="1200" dirty="0">
              <a:effectLst/>
              <a:latin typeface="Calibri" panose="020F0502020204030204" pitchFamily="34" charset="0"/>
              <a:ea typeface="Calibri" panose="020F0502020204030204" pitchFamily="34" charset="0"/>
            </a:endParaRPr>
          </a:p>
        </p:txBody>
      </p:sp>
      <p:pic>
        <p:nvPicPr>
          <p:cNvPr id="6" name="Picture 5">
            <a:extLst>
              <a:ext uri="{FF2B5EF4-FFF2-40B4-BE49-F238E27FC236}">
                <a16:creationId xmlns:a16="http://schemas.microsoft.com/office/drawing/2014/main" id="{0E183E26-1CD9-8A8D-8654-C9D1F13E3CD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8450" y="2558810"/>
            <a:ext cx="9417081" cy="2927590"/>
          </a:xfrm>
          <a:prstGeom prst="rect">
            <a:avLst/>
          </a:prstGeom>
        </p:spPr>
      </p:pic>
    </p:spTree>
    <p:extLst>
      <p:ext uri="{BB962C8B-B14F-4D97-AF65-F5344CB8AC3E}">
        <p14:creationId xmlns:p14="http://schemas.microsoft.com/office/powerpoint/2010/main" val="11135238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5077558-F31A-8861-3597-E76A40BEAA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04513" y="252573"/>
            <a:ext cx="8798944" cy="6488563"/>
          </a:xfrm>
          <a:prstGeom prst="rect">
            <a:avLst/>
          </a:prstGeom>
        </p:spPr>
      </p:pic>
    </p:spTree>
    <p:extLst>
      <p:ext uri="{BB962C8B-B14F-4D97-AF65-F5344CB8AC3E}">
        <p14:creationId xmlns:p14="http://schemas.microsoft.com/office/powerpoint/2010/main" val="31184952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D7AC211-6D9E-CCF5-8C29-C4B92AC2FCE1}"/>
              </a:ext>
            </a:extLst>
          </p:cNvPr>
          <p:cNvSpPr txBox="1"/>
          <p:nvPr/>
        </p:nvSpPr>
        <p:spPr>
          <a:xfrm>
            <a:off x="1173192" y="777179"/>
            <a:ext cx="9210854" cy="5955476"/>
          </a:xfrm>
          <a:prstGeom prst="rect">
            <a:avLst/>
          </a:prstGeom>
          <a:noFill/>
        </p:spPr>
        <p:txBody>
          <a:bodyPr wrap="square">
            <a:spAutoFit/>
          </a:bodyPr>
          <a:lstStyle/>
          <a:p>
            <a:pPr marL="88900"/>
            <a:r>
              <a:rPr lang="en-US" sz="1800" b="1" u="sng" dirty="0">
                <a:effectLst/>
                <a:latin typeface="Times New Roman" panose="02020603050405020304" pitchFamily="18" charset="0"/>
                <a:ea typeface="Calibri" panose="020F0502020204030204" pitchFamily="34" charset="0"/>
              </a:rPr>
              <a:t>AIM:</a:t>
            </a:r>
            <a:endParaRPr lang="en-IN" sz="1800" dirty="0">
              <a:effectLst/>
              <a:latin typeface="Calibri" panose="020F0502020204030204" pitchFamily="34" charset="0"/>
              <a:ea typeface="Calibri" panose="020F0502020204030204" pitchFamily="34" charset="0"/>
            </a:endParaRPr>
          </a:p>
          <a:p>
            <a:pPr marL="88900"/>
            <a:r>
              <a:rPr lang="en-US" sz="1800" dirty="0">
                <a:effectLst/>
                <a:latin typeface="Times New Roman" panose="02020603050405020304" pitchFamily="18" charset="0"/>
                <a:ea typeface="Calibri" panose="020F0502020204030204" pitchFamily="34" charset="0"/>
              </a:rPr>
              <a:t>To understand the conceptually, the implantation part holds a huge role for it. To convert the Entity relationship diagram to tables and create data inside to feature and practice implementation through the venture of structured query language. SQL is a programming language which offers insights about the data inside the tables.</a:t>
            </a:r>
            <a:endParaRPr lang="en-IN" sz="1800" dirty="0">
              <a:effectLst/>
              <a:latin typeface="Calibri" panose="020F0502020204030204" pitchFamily="34" charset="0"/>
              <a:ea typeface="Calibri" panose="020F0502020204030204" pitchFamily="34" charset="0"/>
            </a:endParaRPr>
          </a:p>
          <a:p>
            <a:pPr marL="88900"/>
            <a:r>
              <a:rPr lang="en-US" sz="1800" dirty="0">
                <a:effectLst/>
                <a:latin typeface="Times New Roman" panose="02020603050405020304" pitchFamily="18" charset="0"/>
                <a:ea typeface="Calibri" panose="020F0502020204030204" pitchFamily="34" charset="0"/>
              </a:rPr>
              <a:t> </a:t>
            </a:r>
            <a:endParaRPr lang="en-IN" sz="1800" dirty="0">
              <a:effectLst/>
              <a:latin typeface="Calibri" panose="020F0502020204030204" pitchFamily="34" charset="0"/>
              <a:ea typeface="Calibri" panose="020F0502020204030204" pitchFamily="34" charset="0"/>
            </a:endParaRPr>
          </a:p>
          <a:p>
            <a:pPr marL="88900"/>
            <a:r>
              <a:rPr lang="en-US" sz="1800" b="1" u="sng" dirty="0">
                <a:effectLst/>
                <a:latin typeface="Times New Roman" panose="02020603050405020304" pitchFamily="18" charset="0"/>
                <a:ea typeface="Calibri" panose="020F0502020204030204" pitchFamily="34" charset="0"/>
              </a:rPr>
              <a:t>LIST OF TABLES:</a:t>
            </a:r>
            <a:endParaRPr lang="en-IN" sz="1800" dirty="0">
              <a:effectLst/>
              <a:latin typeface="Calibri" panose="020F0502020204030204" pitchFamily="34" charset="0"/>
              <a:ea typeface="Calibri" panose="020F0502020204030204" pitchFamily="34" charset="0"/>
            </a:endParaRPr>
          </a:p>
          <a:p>
            <a:pPr marL="342900" lvl="0" indent="-342900">
              <a:spcBef>
                <a:spcPts val="900"/>
              </a:spcBef>
              <a:buFont typeface="+mj-lt"/>
              <a:buAutoNum type="arabicParenR"/>
            </a:pPr>
            <a:r>
              <a:rPr lang="en-US" sz="1800" dirty="0">
                <a:effectLst/>
                <a:latin typeface="Times New Roman" panose="02020603050405020304" pitchFamily="18" charset="0"/>
                <a:ea typeface="Calibri" panose="020F0502020204030204" pitchFamily="34" charset="0"/>
              </a:rPr>
              <a:t>Location Table</a:t>
            </a:r>
            <a:endParaRPr lang="en-IN" sz="1800" dirty="0">
              <a:effectLst/>
              <a:latin typeface="Calibri" panose="020F0502020204030204" pitchFamily="34" charset="0"/>
              <a:ea typeface="Calibri" panose="020F0502020204030204" pitchFamily="34" charset="0"/>
            </a:endParaRPr>
          </a:p>
          <a:p>
            <a:pPr marL="342900" lvl="0" indent="-342900">
              <a:spcBef>
                <a:spcPts val="900"/>
              </a:spcBef>
              <a:buFont typeface="+mj-lt"/>
              <a:buAutoNum type="arabicParenR"/>
            </a:pPr>
            <a:r>
              <a:rPr lang="en-US" sz="1800" dirty="0">
                <a:effectLst/>
                <a:latin typeface="Times New Roman" panose="02020603050405020304" pitchFamily="18" charset="0"/>
                <a:ea typeface="Calibri" panose="020F0502020204030204" pitchFamily="34" charset="0"/>
              </a:rPr>
              <a:t>Historical Flood Data Table</a:t>
            </a:r>
            <a:endParaRPr lang="en-IN" sz="1800" dirty="0">
              <a:effectLst/>
              <a:latin typeface="Calibri" panose="020F0502020204030204" pitchFamily="34" charset="0"/>
              <a:ea typeface="Calibri" panose="020F0502020204030204" pitchFamily="34" charset="0"/>
            </a:endParaRPr>
          </a:p>
          <a:p>
            <a:pPr marL="342900" lvl="0" indent="-342900">
              <a:spcBef>
                <a:spcPts val="900"/>
              </a:spcBef>
              <a:buFont typeface="+mj-lt"/>
              <a:buAutoNum type="arabicParenR"/>
            </a:pPr>
            <a:r>
              <a:rPr lang="en-US" sz="1800" dirty="0">
                <a:effectLst/>
                <a:latin typeface="Times New Roman" panose="02020603050405020304" pitchFamily="18" charset="0"/>
                <a:ea typeface="Calibri" panose="020F0502020204030204" pitchFamily="34" charset="0"/>
              </a:rPr>
              <a:t>Early Warning Alert Table</a:t>
            </a:r>
            <a:endParaRPr lang="en-IN" sz="1800" dirty="0">
              <a:effectLst/>
              <a:latin typeface="Calibri" panose="020F0502020204030204" pitchFamily="34" charset="0"/>
              <a:ea typeface="Calibri" panose="020F0502020204030204" pitchFamily="34" charset="0"/>
            </a:endParaRPr>
          </a:p>
          <a:p>
            <a:pPr marL="342900" lvl="0" indent="-342900">
              <a:spcBef>
                <a:spcPts val="900"/>
              </a:spcBef>
              <a:buFont typeface="+mj-lt"/>
              <a:buAutoNum type="arabicParenR"/>
            </a:pPr>
            <a:r>
              <a:rPr lang="en-US" sz="1800" dirty="0">
                <a:effectLst/>
                <a:latin typeface="Times New Roman" panose="02020603050405020304" pitchFamily="18" charset="0"/>
                <a:ea typeface="Calibri" panose="020F0502020204030204" pitchFamily="34" charset="0"/>
              </a:rPr>
              <a:t>Preventive Measure Table</a:t>
            </a:r>
            <a:endParaRPr lang="en-IN" sz="1800" dirty="0">
              <a:effectLst/>
              <a:latin typeface="Calibri" panose="020F0502020204030204" pitchFamily="34" charset="0"/>
              <a:ea typeface="Calibri" panose="020F0502020204030204" pitchFamily="34" charset="0"/>
            </a:endParaRPr>
          </a:p>
          <a:p>
            <a:pPr marL="342900" lvl="0" indent="-342900">
              <a:spcBef>
                <a:spcPts val="900"/>
              </a:spcBef>
              <a:buFont typeface="+mj-lt"/>
              <a:buAutoNum type="arabicParenR"/>
            </a:pPr>
            <a:r>
              <a:rPr lang="en-US" sz="1800" dirty="0">
                <a:effectLst/>
                <a:latin typeface="Times New Roman" panose="02020603050405020304" pitchFamily="18" charset="0"/>
                <a:ea typeface="Calibri" panose="020F0502020204030204" pitchFamily="34" charset="0"/>
              </a:rPr>
              <a:t>Resident Table</a:t>
            </a:r>
            <a:endParaRPr lang="en-IN" sz="1800" dirty="0">
              <a:effectLst/>
              <a:latin typeface="Calibri" panose="020F0502020204030204" pitchFamily="34" charset="0"/>
              <a:ea typeface="Calibri" panose="020F0502020204030204" pitchFamily="34" charset="0"/>
            </a:endParaRPr>
          </a:p>
          <a:p>
            <a:pPr marL="342900" lvl="0" indent="-342900">
              <a:spcBef>
                <a:spcPts val="900"/>
              </a:spcBef>
              <a:buFont typeface="+mj-lt"/>
              <a:buAutoNum type="arabicParenR"/>
            </a:pPr>
            <a:r>
              <a:rPr lang="en-US" sz="1800" dirty="0">
                <a:effectLst/>
                <a:latin typeface="Times New Roman" panose="02020603050405020304" pitchFamily="18" charset="0"/>
                <a:ea typeface="Calibri" panose="020F0502020204030204" pitchFamily="34" charset="0"/>
              </a:rPr>
              <a:t>Authority Table</a:t>
            </a:r>
            <a:endParaRPr lang="en-IN" sz="1800" dirty="0">
              <a:effectLst/>
              <a:latin typeface="Calibri" panose="020F0502020204030204" pitchFamily="34" charset="0"/>
              <a:ea typeface="Calibri" panose="020F0502020204030204" pitchFamily="34" charset="0"/>
            </a:endParaRPr>
          </a:p>
          <a:p>
            <a:pPr marL="342900" lvl="0" indent="-342900">
              <a:spcBef>
                <a:spcPts val="900"/>
              </a:spcBef>
              <a:buFont typeface="+mj-lt"/>
              <a:buAutoNum type="arabicParenR"/>
            </a:pPr>
            <a:r>
              <a:rPr lang="en-US" sz="1800" dirty="0">
                <a:effectLst/>
                <a:latin typeface="Times New Roman" panose="02020603050405020304" pitchFamily="18" charset="0"/>
                <a:ea typeface="Calibri" panose="020F0502020204030204" pitchFamily="34" charset="0"/>
              </a:rPr>
              <a:t>Emergency Response Plan Table</a:t>
            </a:r>
            <a:endParaRPr lang="en-IN" sz="1800" dirty="0">
              <a:effectLst/>
              <a:latin typeface="Calibri" panose="020F0502020204030204" pitchFamily="34" charset="0"/>
              <a:ea typeface="Calibri" panose="020F0502020204030204" pitchFamily="34" charset="0"/>
            </a:endParaRPr>
          </a:p>
          <a:p>
            <a:pPr marL="342900" lvl="0" indent="-342900">
              <a:spcBef>
                <a:spcPts val="900"/>
              </a:spcBef>
              <a:buFont typeface="+mj-lt"/>
              <a:buAutoNum type="arabicParenR"/>
            </a:pPr>
            <a:r>
              <a:rPr lang="en-US" sz="1800" dirty="0">
                <a:effectLst/>
                <a:latin typeface="Times New Roman" panose="02020603050405020304" pitchFamily="18" charset="0"/>
                <a:ea typeface="Calibri" panose="020F0502020204030204" pitchFamily="34" charset="0"/>
              </a:rPr>
              <a:t>Emergency Response Log Table</a:t>
            </a:r>
            <a:endParaRPr lang="en-IN" sz="1800" dirty="0">
              <a:effectLst/>
              <a:latin typeface="Calibri" panose="020F0502020204030204" pitchFamily="34" charset="0"/>
              <a:ea typeface="Calibri" panose="020F0502020204030204" pitchFamily="34" charset="0"/>
            </a:endParaRPr>
          </a:p>
          <a:p>
            <a:pPr marL="342900" lvl="0" indent="-342900">
              <a:spcBef>
                <a:spcPts val="900"/>
              </a:spcBef>
              <a:buFont typeface="+mj-lt"/>
              <a:buAutoNum type="arabicParenR"/>
            </a:pPr>
            <a:r>
              <a:rPr lang="en-US" sz="1800" dirty="0">
                <a:effectLst/>
                <a:latin typeface="Times New Roman" panose="02020603050405020304" pitchFamily="18" charset="0"/>
                <a:ea typeface="Calibri" panose="020F0502020204030204" pitchFamily="34" charset="0"/>
              </a:rPr>
              <a:t>Evacuation Center Table</a:t>
            </a:r>
            <a:endParaRPr lang="en-IN" sz="1800" dirty="0">
              <a:effectLst/>
              <a:latin typeface="Calibri" panose="020F0502020204030204" pitchFamily="34" charset="0"/>
              <a:ea typeface="Calibri" panose="020F0502020204030204" pitchFamily="34" charset="0"/>
            </a:endParaRPr>
          </a:p>
          <a:p>
            <a:pPr marL="317500" indent="-229235">
              <a:spcBef>
                <a:spcPts val="900"/>
              </a:spcBef>
            </a:pPr>
            <a:r>
              <a:rPr lang="en-US" sz="1800" dirty="0">
                <a:effectLst/>
                <a:latin typeface="Times New Roman" panose="02020603050405020304" pitchFamily="18" charset="0"/>
                <a:ea typeface="Calibri" panose="020F0502020204030204" pitchFamily="34" charset="0"/>
              </a:rPr>
              <a:t> </a:t>
            </a:r>
            <a:endParaRPr lang="en-IN" sz="1800" dirty="0">
              <a:effectLst/>
              <a:latin typeface="Calibri" panose="020F0502020204030204" pitchFamily="34" charset="0"/>
              <a:ea typeface="Calibri" panose="020F0502020204030204" pitchFamily="34" charset="0"/>
            </a:endParaRPr>
          </a:p>
        </p:txBody>
      </p:sp>
      <p:sp>
        <p:nvSpPr>
          <p:cNvPr id="5" name="TextBox 4">
            <a:extLst>
              <a:ext uri="{FF2B5EF4-FFF2-40B4-BE49-F238E27FC236}">
                <a16:creationId xmlns:a16="http://schemas.microsoft.com/office/drawing/2014/main" id="{12CDB281-1F5F-A1D2-7696-975DAD59E182}"/>
              </a:ext>
            </a:extLst>
          </p:cNvPr>
          <p:cNvSpPr txBox="1"/>
          <p:nvPr/>
        </p:nvSpPr>
        <p:spPr>
          <a:xfrm>
            <a:off x="3806405" y="0"/>
            <a:ext cx="6094562" cy="800219"/>
          </a:xfrm>
          <a:prstGeom prst="rect">
            <a:avLst/>
          </a:prstGeom>
          <a:noFill/>
        </p:spPr>
        <p:txBody>
          <a:bodyPr wrap="square">
            <a:spAutoFit/>
          </a:bodyPr>
          <a:lstStyle/>
          <a:p>
            <a:pPr>
              <a:spcBef>
                <a:spcPts val="5"/>
              </a:spcBef>
            </a:pPr>
            <a:r>
              <a:rPr lang="en-US" sz="2800" b="1" u="none" strike="noStrike" dirty="0">
                <a:effectLst/>
                <a:uFill>
                  <a:solidFill>
                    <a:srgbClr val="000000"/>
                  </a:solidFill>
                </a:uFill>
                <a:latin typeface="Times New Roman" panose="02020603050405020304" pitchFamily="18" charset="0"/>
                <a:ea typeface="Calibri" panose="020F0502020204030204" pitchFamily="34" charset="0"/>
              </a:rPr>
              <a:t> </a:t>
            </a:r>
            <a:endParaRPr lang="en-IN" sz="1200" u="sng" dirty="0">
              <a:effectLst/>
              <a:uFill>
                <a:solidFill>
                  <a:srgbClr val="000000"/>
                </a:solidFill>
              </a:uFill>
              <a:latin typeface="Calibri" panose="020F0502020204030204" pitchFamily="34" charset="0"/>
              <a:ea typeface="Calibri" panose="020F0502020204030204" pitchFamily="34" charset="0"/>
            </a:endParaRPr>
          </a:p>
          <a:p>
            <a:r>
              <a:rPr lang="en-US" sz="1800" b="1" u="heavy" dirty="0">
                <a:effectLst/>
                <a:latin typeface="Times New Roman" panose="02020603050405020304" pitchFamily="18" charset="0"/>
                <a:ea typeface="Calibri" panose="020F0502020204030204" pitchFamily="34" charset="0"/>
              </a:rPr>
              <a:t>CONVERTING ER DIAGRAM TO TABLE</a:t>
            </a:r>
            <a:endParaRPr lang="en-IN" dirty="0"/>
          </a:p>
        </p:txBody>
      </p:sp>
    </p:spTree>
    <p:extLst>
      <p:ext uri="{BB962C8B-B14F-4D97-AF65-F5344CB8AC3E}">
        <p14:creationId xmlns:p14="http://schemas.microsoft.com/office/powerpoint/2010/main" val="21486035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E7AF2C0-A4B4-79A2-FB26-6AD98D0D46D7}"/>
              </a:ext>
            </a:extLst>
          </p:cNvPr>
          <p:cNvSpPr txBox="1"/>
          <p:nvPr/>
        </p:nvSpPr>
        <p:spPr>
          <a:xfrm>
            <a:off x="1104181" y="1324069"/>
            <a:ext cx="6021238" cy="4431983"/>
          </a:xfrm>
          <a:prstGeom prst="rect">
            <a:avLst/>
          </a:prstGeom>
          <a:noFill/>
        </p:spPr>
        <p:txBody>
          <a:bodyPr wrap="square">
            <a:spAutoFit/>
          </a:bodyPr>
          <a:lstStyle/>
          <a:p>
            <a:r>
              <a:rPr lang="en-US" sz="1800" b="1" u="sng" dirty="0">
                <a:effectLst/>
                <a:latin typeface="Times New Roman" panose="02020603050405020304" pitchFamily="18" charset="0"/>
                <a:ea typeface="Calibri" panose="020F0502020204030204" pitchFamily="34" charset="0"/>
              </a:rPr>
              <a:t>1)LOCATION TABLE:</a:t>
            </a:r>
            <a:endParaRPr lang="en-IN" sz="1200" dirty="0">
              <a:effectLst/>
              <a:latin typeface="Calibri" panose="020F0502020204030204" pitchFamily="34" charset="0"/>
              <a:ea typeface="Calibri" panose="020F0502020204030204" pitchFamily="34" charset="0"/>
            </a:endParaRPr>
          </a:p>
          <a:p>
            <a:r>
              <a:rPr lang="en-US" sz="1800" b="1" u="none" strike="noStrike" dirty="0">
                <a:effectLst/>
                <a:latin typeface="Times New Roman" panose="02020603050405020304" pitchFamily="18" charset="0"/>
                <a:ea typeface="Calibri" panose="020F0502020204030204" pitchFamily="34" charset="0"/>
              </a:rPr>
              <a:t> </a:t>
            </a:r>
            <a:endParaRPr lang="en-IN" sz="1200" dirty="0">
              <a:effectLst/>
              <a:latin typeface="Calibri" panose="020F0502020204030204" pitchFamily="34" charset="0"/>
              <a:ea typeface="Calibri" panose="020F0502020204030204" pitchFamily="34" charset="0"/>
            </a:endParaRPr>
          </a:p>
          <a:p>
            <a:r>
              <a:rPr lang="en-US" sz="1800" b="1" u="sng" dirty="0" err="1">
                <a:solidFill>
                  <a:srgbClr val="FF0000"/>
                </a:solidFill>
                <a:effectLst/>
                <a:latin typeface="Times New Roman" panose="02020603050405020304" pitchFamily="18" charset="0"/>
                <a:ea typeface="Calibri" panose="020F0502020204030204" pitchFamily="34" charset="0"/>
              </a:rPr>
              <a:t>LocationID</a:t>
            </a:r>
            <a:r>
              <a:rPr lang="en-US" sz="1800" b="1" u="sng" dirty="0">
                <a:effectLst/>
                <a:latin typeface="Times New Roman" panose="02020603050405020304" pitchFamily="18" charset="0"/>
                <a:ea typeface="Calibri" panose="020F0502020204030204" pitchFamily="34" charset="0"/>
              </a:rPr>
              <a:t> | Latitude  | Longitude | Region    | Elevation</a:t>
            </a:r>
            <a:endParaRPr lang="en-IN" sz="1200" dirty="0">
              <a:effectLst/>
              <a:latin typeface="Calibri" panose="020F0502020204030204" pitchFamily="34" charset="0"/>
              <a:ea typeface="Calibri" panose="020F0502020204030204" pitchFamily="34" charset="0"/>
            </a:endParaRPr>
          </a:p>
          <a:p>
            <a:r>
              <a:rPr lang="en-US" sz="1800" b="1" u="sng" dirty="0">
                <a:effectLst/>
                <a:latin typeface="Times New Roman" panose="02020603050405020304" pitchFamily="18" charset="0"/>
                <a:ea typeface="Calibri" panose="020F0502020204030204" pitchFamily="34" charset="0"/>
              </a:rPr>
              <a:t>---------------------------------------------------------</a:t>
            </a:r>
            <a:endParaRPr lang="en-IN" sz="1200" dirty="0">
              <a:effectLst/>
              <a:latin typeface="Calibri" panose="020F0502020204030204" pitchFamily="34" charset="0"/>
              <a:ea typeface="Calibri" panose="020F0502020204030204" pitchFamily="34" charset="0"/>
            </a:endParaRPr>
          </a:p>
          <a:p>
            <a:r>
              <a:rPr lang="en-US" sz="1800" b="1" u="sng" dirty="0">
                <a:solidFill>
                  <a:srgbClr val="FF0000"/>
                </a:solidFill>
                <a:effectLst/>
                <a:latin typeface="Times New Roman" panose="02020603050405020304" pitchFamily="18" charset="0"/>
                <a:ea typeface="Calibri" panose="020F0502020204030204" pitchFamily="34" charset="0"/>
              </a:rPr>
              <a:t>1  </a:t>
            </a:r>
            <a:r>
              <a:rPr lang="en-US" sz="1800" b="1" u="sng" dirty="0">
                <a:effectLst/>
                <a:latin typeface="Times New Roman" panose="02020603050405020304" pitchFamily="18" charset="0"/>
                <a:ea typeface="Calibri" panose="020F0502020204030204" pitchFamily="34" charset="0"/>
              </a:rPr>
              <a:t>        | 40.7128   | -74.0060  | New York  | 10</a:t>
            </a:r>
            <a:endParaRPr lang="en-IN" sz="1200" dirty="0">
              <a:effectLst/>
              <a:latin typeface="Calibri" panose="020F0502020204030204" pitchFamily="34" charset="0"/>
              <a:ea typeface="Calibri" panose="020F0502020204030204" pitchFamily="34" charset="0"/>
            </a:endParaRPr>
          </a:p>
          <a:p>
            <a:r>
              <a:rPr lang="en-US" sz="1800" b="1" u="sng" dirty="0">
                <a:solidFill>
                  <a:srgbClr val="FF0000"/>
                </a:solidFill>
                <a:effectLst/>
                <a:latin typeface="Times New Roman" panose="02020603050405020304" pitchFamily="18" charset="0"/>
                <a:ea typeface="Calibri" panose="020F0502020204030204" pitchFamily="34" charset="0"/>
              </a:rPr>
              <a:t>2 </a:t>
            </a:r>
            <a:r>
              <a:rPr lang="en-US" sz="1800" b="1" u="sng" dirty="0">
                <a:effectLst/>
                <a:latin typeface="Times New Roman" panose="02020603050405020304" pitchFamily="18" charset="0"/>
                <a:ea typeface="Calibri" panose="020F0502020204030204" pitchFamily="34" charset="0"/>
              </a:rPr>
              <a:t>         | 34.0522   | -118.2437 | Los Angeles | 15</a:t>
            </a:r>
            <a:endParaRPr lang="en-IN" sz="1200" dirty="0">
              <a:effectLst/>
              <a:latin typeface="Calibri" panose="020F0502020204030204" pitchFamily="34" charset="0"/>
              <a:ea typeface="Calibri" panose="020F0502020204030204" pitchFamily="34" charset="0"/>
            </a:endParaRPr>
          </a:p>
          <a:p>
            <a:r>
              <a:rPr lang="en-US" sz="1800" b="1" u="sng" dirty="0">
                <a:solidFill>
                  <a:srgbClr val="FF0000"/>
                </a:solidFill>
                <a:effectLst/>
                <a:latin typeface="Times New Roman" panose="02020603050405020304" pitchFamily="18" charset="0"/>
                <a:ea typeface="Calibri" panose="020F0502020204030204" pitchFamily="34" charset="0"/>
              </a:rPr>
              <a:t>3 </a:t>
            </a:r>
            <a:r>
              <a:rPr lang="en-US" sz="1800" b="1" u="sng" dirty="0">
                <a:effectLst/>
                <a:latin typeface="Times New Roman" panose="02020603050405020304" pitchFamily="18" charset="0"/>
                <a:ea typeface="Calibri" panose="020F0502020204030204" pitchFamily="34" charset="0"/>
              </a:rPr>
              <a:t>         | 51.5074   | -0.1278   | London    | 20</a:t>
            </a:r>
            <a:endParaRPr lang="en-IN" sz="1200" dirty="0">
              <a:effectLst/>
              <a:latin typeface="Calibri" panose="020F0502020204030204" pitchFamily="34" charset="0"/>
              <a:ea typeface="Calibri" panose="020F0502020204030204" pitchFamily="34" charset="0"/>
            </a:endParaRPr>
          </a:p>
          <a:p>
            <a:r>
              <a:rPr lang="en-US" sz="1800" b="1" u="sng" dirty="0">
                <a:solidFill>
                  <a:srgbClr val="FF0000"/>
                </a:solidFill>
                <a:effectLst/>
                <a:latin typeface="Times New Roman" panose="02020603050405020304" pitchFamily="18" charset="0"/>
                <a:ea typeface="Calibri" panose="020F0502020204030204" pitchFamily="34" charset="0"/>
              </a:rPr>
              <a:t>4 </a:t>
            </a:r>
            <a:r>
              <a:rPr lang="en-US" sz="1800" b="1" u="sng" dirty="0">
                <a:effectLst/>
                <a:latin typeface="Times New Roman" panose="02020603050405020304" pitchFamily="18" charset="0"/>
                <a:ea typeface="Calibri" panose="020F0502020204030204" pitchFamily="34" charset="0"/>
              </a:rPr>
              <a:t>         | 48.8566   | 2.3522    | Paris     | 30</a:t>
            </a:r>
            <a:endParaRPr lang="en-IN" sz="1200" dirty="0">
              <a:effectLst/>
              <a:latin typeface="Calibri" panose="020F0502020204030204" pitchFamily="34" charset="0"/>
              <a:ea typeface="Calibri" panose="020F0502020204030204" pitchFamily="34" charset="0"/>
            </a:endParaRPr>
          </a:p>
          <a:p>
            <a:r>
              <a:rPr lang="en-US" sz="1800" b="1" u="sng" dirty="0">
                <a:solidFill>
                  <a:srgbClr val="FF0000"/>
                </a:solidFill>
                <a:effectLst/>
                <a:latin typeface="Times New Roman" panose="02020603050405020304" pitchFamily="18" charset="0"/>
                <a:ea typeface="Calibri" panose="020F0502020204030204" pitchFamily="34" charset="0"/>
              </a:rPr>
              <a:t>5 </a:t>
            </a:r>
            <a:r>
              <a:rPr lang="en-US" sz="1800" b="1" u="sng" dirty="0">
                <a:effectLst/>
                <a:latin typeface="Times New Roman" panose="02020603050405020304" pitchFamily="18" charset="0"/>
                <a:ea typeface="Calibri" panose="020F0502020204030204" pitchFamily="34" charset="0"/>
              </a:rPr>
              <a:t>         | 35.6895   | 139.6917  | Tokyo     | 25</a:t>
            </a:r>
            <a:endParaRPr lang="en-IN" sz="1200" dirty="0">
              <a:effectLst/>
              <a:latin typeface="Calibri" panose="020F0502020204030204" pitchFamily="34" charset="0"/>
              <a:ea typeface="Calibri" panose="020F0502020204030204" pitchFamily="34" charset="0"/>
            </a:endParaRPr>
          </a:p>
          <a:p>
            <a:r>
              <a:rPr lang="en-US" sz="1800" b="1" u="sng" dirty="0">
                <a:solidFill>
                  <a:srgbClr val="FF0000"/>
                </a:solidFill>
                <a:effectLst/>
                <a:latin typeface="Times New Roman" panose="02020603050405020304" pitchFamily="18" charset="0"/>
                <a:ea typeface="Calibri" panose="020F0502020204030204" pitchFamily="34" charset="0"/>
              </a:rPr>
              <a:t>6        </a:t>
            </a:r>
            <a:r>
              <a:rPr lang="en-US" sz="1800" b="1" u="sng" dirty="0">
                <a:effectLst/>
                <a:latin typeface="Times New Roman" panose="02020603050405020304" pitchFamily="18" charset="0"/>
                <a:ea typeface="Calibri" panose="020F0502020204030204" pitchFamily="34" charset="0"/>
              </a:rPr>
              <a:t>  | 37.7749   | -122.4194 | San Francisco | 12</a:t>
            </a:r>
            <a:endParaRPr lang="en-IN" sz="1200" dirty="0">
              <a:effectLst/>
              <a:latin typeface="Calibri" panose="020F0502020204030204" pitchFamily="34" charset="0"/>
              <a:ea typeface="Calibri" panose="020F0502020204030204" pitchFamily="34" charset="0"/>
            </a:endParaRPr>
          </a:p>
          <a:p>
            <a:r>
              <a:rPr lang="en-US" sz="1800" b="1" u="sng" dirty="0">
                <a:solidFill>
                  <a:srgbClr val="FF0000"/>
                </a:solidFill>
                <a:effectLst/>
                <a:latin typeface="Times New Roman" panose="02020603050405020304" pitchFamily="18" charset="0"/>
                <a:ea typeface="Calibri" panose="020F0502020204030204" pitchFamily="34" charset="0"/>
              </a:rPr>
              <a:t>7  </a:t>
            </a:r>
            <a:r>
              <a:rPr lang="en-US" sz="1800" b="1" u="sng" dirty="0">
                <a:effectLst/>
                <a:latin typeface="Times New Roman" panose="02020603050405020304" pitchFamily="18" charset="0"/>
                <a:ea typeface="Calibri" panose="020F0502020204030204" pitchFamily="34" charset="0"/>
              </a:rPr>
              <a:t>        | 40.4168   | -3.7038   | Madrid    | 22</a:t>
            </a:r>
            <a:endParaRPr lang="en-IN" sz="1200" dirty="0">
              <a:effectLst/>
              <a:latin typeface="Calibri" panose="020F0502020204030204" pitchFamily="34" charset="0"/>
              <a:ea typeface="Calibri" panose="020F0502020204030204" pitchFamily="34" charset="0"/>
            </a:endParaRPr>
          </a:p>
          <a:p>
            <a:r>
              <a:rPr lang="en-US" sz="1800" b="1" u="sng" dirty="0">
                <a:solidFill>
                  <a:srgbClr val="FF0000"/>
                </a:solidFill>
                <a:effectLst/>
                <a:latin typeface="Times New Roman" panose="02020603050405020304" pitchFamily="18" charset="0"/>
                <a:ea typeface="Calibri" panose="020F0502020204030204" pitchFamily="34" charset="0"/>
              </a:rPr>
              <a:t>8</a:t>
            </a:r>
            <a:r>
              <a:rPr lang="en-US" sz="1800" b="1" u="sng" dirty="0">
                <a:effectLst/>
                <a:latin typeface="Times New Roman" panose="02020603050405020304" pitchFamily="18" charset="0"/>
                <a:ea typeface="Calibri" panose="020F0502020204030204" pitchFamily="34" charset="0"/>
              </a:rPr>
              <a:t>          | 37.9838   | 23.7275   | Athens    | 18</a:t>
            </a:r>
            <a:endParaRPr lang="en-IN" sz="1200" dirty="0">
              <a:effectLst/>
              <a:latin typeface="Calibri" panose="020F0502020204030204" pitchFamily="34" charset="0"/>
              <a:ea typeface="Calibri" panose="020F0502020204030204" pitchFamily="34" charset="0"/>
            </a:endParaRPr>
          </a:p>
          <a:p>
            <a:r>
              <a:rPr lang="en-US" sz="1800" b="1" u="sng" dirty="0">
                <a:solidFill>
                  <a:srgbClr val="FF0000"/>
                </a:solidFill>
                <a:effectLst/>
                <a:latin typeface="Times New Roman" panose="02020603050405020304" pitchFamily="18" charset="0"/>
                <a:ea typeface="Calibri" panose="020F0502020204030204" pitchFamily="34" charset="0"/>
              </a:rPr>
              <a:t>9 </a:t>
            </a:r>
            <a:r>
              <a:rPr lang="en-US" sz="1800" b="1" u="sng" dirty="0">
                <a:effectLst/>
                <a:latin typeface="Times New Roman" panose="02020603050405020304" pitchFamily="18" charset="0"/>
                <a:ea typeface="Calibri" panose="020F0502020204030204" pitchFamily="34" charset="0"/>
              </a:rPr>
              <a:t>         | 41.9028   | 12.4964   | Rome      | 28</a:t>
            </a:r>
            <a:endParaRPr lang="en-IN" sz="1200" dirty="0">
              <a:effectLst/>
              <a:latin typeface="Calibri" panose="020F0502020204030204" pitchFamily="34" charset="0"/>
              <a:ea typeface="Calibri" panose="020F0502020204030204" pitchFamily="34" charset="0"/>
            </a:endParaRPr>
          </a:p>
          <a:p>
            <a:r>
              <a:rPr lang="en-US" sz="1800" b="1" u="sng" dirty="0">
                <a:solidFill>
                  <a:srgbClr val="FF0000"/>
                </a:solidFill>
                <a:effectLst/>
                <a:latin typeface="Times New Roman" panose="02020603050405020304" pitchFamily="18" charset="0"/>
                <a:ea typeface="Calibri" panose="020F0502020204030204" pitchFamily="34" charset="0"/>
              </a:rPr>
              <a:t>10   </a:t>
            </a:r>
            <a:r>
              <a:rPr lang="en-US" sz="1800" b="1" u="sng" dirty="0">
                <a:effectLst/>
                <a:latin typeface="Times New Roman" panose="02020603050405020304" pitchFamily="18" charset="0"/>
                <a:ea typeface="Calibri" panose="020F0502020204030204" pitchFamily="34" charset="0"/>
              </a:rPr>
              <a:t>      | 55.7558   | 37.6176   | Moscow    | 35</a:t>
            </a:r>
            <a:endParaRPr lang="en-IN" sz="1200" dirty="0">
              <a:effectLst/>
              <a:latin typeface="Calibri" panose="020F0502020204030204" pitchFamily="34" charset="0"/>
              <a:ea typeface="Calibri" panose="020F0502020204030204" pitchFamily="34" charset="0"/>
            </a:endParaRPr>
          </a:p>
          <a:p>
            <a:r>
              <a:rPr lang="en-US" sz="1800" b="1" u="none" strike="noStrike" dirty="0">
                <a:effectLst/>
                <a:latin typeface="Times New Roman" panose="02020603050405020304" pitchFamily="18" charset="0"/>
                <a:ea typeface="Calibri" panose="020F0502020204030204" pitchFamily="34" charset="0"/>
              </a:rPr>
              <a:t>  </a:t>
            </a:r>
            <a:endParaRPr lang="en-IN" sz="1200" dirty="0">
              <a:effectLst/>
              <a:latin typeface="Calibri" panose="020F0502020204030204" pitchFamily="34" charset="0"/>
              <a:ea typeface="Calibri" panose="020F0502020204030204" pitchFamily="34" charset="0"/>
            </a:endParaRPr>
          </a:p>
          <a:p>
            <a:endParaRPr lang="en-IN" sz="1200" dirty="0">
              <a:effectLst/>
              <a:latin typeface="Calibri" panose="020F0502020204030204" pitchFamily="34" charset="0"/>
              <a:ea typeface="Calibri" panose="020F0502020204030204" pitchFamily="34" charset="0"/>
            </a:endParaRPr>
          </a:p>
        </p:txBody>
      </p:sp>
      <p:sp>
        <p:nvSpPr>
          <p:cNvPr id="5" name="TextBox 4">
            <a:extLst>
              <a:ext uri="{FF2B5EF4-FFF2-40B4-BE49-F238E27FC236}">
                <a16:creationId xmlns:a16="http://schemas.microsoft.com/office/drawing/2014/main" id="{70152A48-4332-EBD6-E681-0A7B21FC1200}"/>
              </a:ext>
            </a:extLst>
          </p:cNvPr>
          <p:cNvSpPr txBox="1"/>
          <p:nvPr/>
        </p:nvSpPr>
        <p:spPr>
          <a:xfrm>
            <a:off x="6213176" y="1324069"/>
            <a:ext cx="6094562" cy="3970318"/>
          </a:xfrm>
          <a:prstGeom prst="rect">
            <a:avLst/>
          </a:prstGeom>
          <a:noFill/>
        </p:spPr>
        <p:txBody>
          <a:bodyPr wrap="square">
            <a:spAutoFit/>
          </a:bodyPr>
          <a:lstStyle/>
          <a:p>
            <a:r>
              <a:rPr lang="en-US" sz="1800" b="1" u="sng" dirty="0">
                <a:effectLst/>
                <a:latin typeface="Times New Roman" panose="02020603050405020304" pitchFamily="18" charset="0"/>
                <a:ea typeface="Calibri" panose="020F0502020204030204" pitchFamily="34" charset="0"/>
              </a:rPr>
              <a:t>2)HISTORICAL FLOOD DATA TABLE:</a:t>
            </a:r>
            <a:endParaRPr lang="en-IN" sz="1200" dirty="0">
              <a:effectLst/>
              <a:latin typeface="Calibri" panose="020F0502020204030204" pitchFamily="34" charset="0"/>
              <a:ea typeface="Calibri" panose="020F0502020204030204" pitchFamily="34" charset="0"/>
            </a:endParaRPr>
          </a:p>
          <a:p>
            <a:r>
              <a:rPr lang="en-US" sz="1800" b="1" u="none" strike="noStrike" dirty="0">
                <a:effectLst/>
                <a:latin typeface="Times New Roman" panose="02020603050405020304" pitchFamily="18" charset="0"/>
                <a:ea typeface="Calibri" panose="020F0502020204030204" pitchFamily="34" charset="0"/>
              </a:rPr>
              <a:t> </a:t>
            </a:r>
            <a:endParaRPr lang="en-IN" sz="1200" dirty="0">
              <a:effectLst/>
              <a:latin typeface="Calibri" panose="020F0502020204030204" pitchFamily="34" charset="0"/>
              <a:ea typeface="Calibri" panose="020F0502020204030204" pitchFamily="34" charset="0"/>
            </a:endParaRPr>
          </a:p>
          <a:p>
            <a:r>
              <a:rPr lang="en-US" sz="1800" b="1" u="sng" dirty="0" err="1">
                <a:solidFill>
                  <a:srgbClr val="FF0000"/>
                </a:solidFill>
                <a:effectLst/>
                <a:latin typeface="Times New Roman" panose="02020603050405020304" pitchFamily="18" charset="0"/>
                <a:ea typeface="Calibri" panose="020F0502020204030204" pitchFamily="34" charset="0"/>
              </a:rPr>
              <a:t>FloodDataID</a:t>
            </a:r>
            <a:r>
              <a:rPr lang="en-US" sz="1800" b="1" u="sng" dirty="0">
                <a:effectLst/>
                <a:latin typeface="Times New Roman" panose="02020603050405020304" pitchFamily="18" charset="0"/>
                <a:ea typeface="Calibri" panose="020F0502020204030204" pitchFamily="34" charset="0"/>
              </a:rPr>
              <a:t> | </a:t>
            </a:r>
            <a:r>
              <a:rPr lang="en-US" sz="1800" b="1" u="sng" dirty="0" err="1">
                <a:solidFill>
                  <a:srgbClr val="00B050"/>
                </a:solidFill>
                <a:effectLst/>
                <a:latin typeface="Times New Roman" panose="02020603050405020304" pitchFamily="18" charset="0"/>
                <a:ea typeface="Calibri" panose="020F0502020204030204" pitchFamily="34" charset="0"/>
              </a:rPr>
              <a:t>LocationID</a:t>
            </a:r>
            <a:r>
              <a:rPr lang="en-US" sz="1800" b="1" u="sng" dirty="0">
                <a:effectLst/>
                <a:latin typeface="Times New Roman" panose="02020603050405020304" pitchFamily="18" charset="0"/>
                <a:ea typeface="Calibri" panose="020F0502020204030204" pitchFamily="34" charset="0"/>
              </a:rPr>
              <a:t> | Date       | Magnitude | Duration</a:t>
            </a:r>
            <a:endParaRPr lang="en-IN" sz="1200" dirty="0">
              <a:effectLst/>
              <a:latin typeface="Calibri" panose="020F0502020204030204" pitchFamily="34" charset="0"/>
              <a:ea typeface="Calibri" panose="020F0502020204030204" pitchFamily="34" charset="0"/>
            </a:endParaRPr>
          </a:p>
          <a:p>
            <a:r>
              <a:rPr lang="en-US" sz="1800" b="1" u="sng" dirty="0">
                <a:effectLst/>
                <a:latin typeface="Times New Roman" panose="02020603050405020304" pitchFamily="18" charset="0"/>
                <a:ea typeface="Calibri" panose="020F0502020204030204" pitchFamily="34" charset="0"/>
              </a:rPr>
              <a:t>------------------------------------------------------------</a:t>
            </a:r>
            <a:endParaRPr lang="en-IN" sz="1200" dirty="0">
              <a:effectLst/>
              <a:latin typeface="Calibri" panose="020F0502020204030204" pitchFamily="34" charset="0"/>
              <a:ea typeface="Calibri" panose="020F0502020204030204" pitchFamily="34" charset="0"/>
            </a:endParaRPr>
          </a:p>
          <a:p>
            <a:r>
              <a:rPr lang="en-US" sz="1800" b="1" u="sng" dirty="0">
                <a:solidFill>
                  <a:srgbClr val="FF0000"/>
                </a:solidFill>
                <a:effectLst/>
                <a:latin typeface="Times New Roman" panose="02020603050405020304" pitchFamily="18" charset="0"/>
                <a:ea typeface="Calibri" panose="020F0502020204030204" pitchFamily="34" charset="0"/>
              </a:rPr>
              <a:t>1      </a:t>
            </a:r>
            <a:r>
              <a:rPr lang="en-US" sz="1800" b="1" u="sng" dirty="0">
                <a:effectLst/>
                <a:latin typeface="Times New Roman" panose="02020603050405020304" pitchFamily="18" charset="0"/>
                <a:ea typeface="Calibri" panose="020F0502020204030204" pitchFamily="34" charset="0"/>
              </a:rPr>
              <a:t>     | </a:t>
            </a:r>
            <a:r>
              <a:rPr lang="en-US" sz="1800" b="1" u="sng" dirty="0">
                <a:solidFill>
                  <a:srgbClr val="00B050"/>
                </a:solidFill>
                <a:effectLst/>
                <a:latin typeface="Times New Roman" panose="02020603050405020304" pitchFamily="18" charset="0"/>
                <a:ea typeface="Calibri" panose="020F0502020204030204" pitchFamily="34" charset="0"/>
              </a:rPr>
              <a:t>1</a:t>
            </a:r>
            <a:r>
              <a:rPr lang="en-US" sz="1800" b="1" u="sng" dirty="0">
                <a:effectLst/>
                <a:latin typeface="Times New Roman" panose="02020603050405020304" pitchFamily="18" charset="0"/>
                <a:ea typeface="Calibri" panose="020F0502020204030204" pitchFamily="34" charset="0"/>
              </a:rPr>
              <a:t>          | 2022-01-05 | 4          | 48</a:t>
            </a:r>
            <a:endParaRPr lang="en-IN" sz="1200" dirty="0">
              <a:effectLst/>
              <a:latin typeface="Calibri" panose="020F0502020204030204" pitchFamily="34" charset="0"/>
              <a:ea typeface="Calibri" panose="020F0502020204030204" pitchFamily="34" charset="0"/>
            </a:endParaRPr>
          </a:p>
          <a:p>
            <a:r>
              <a:rPr lang="en-US" sz="1800" b="1" u="sng" dirty="0">
                <a:solidFill>
                  <a:srgbClr val="FF0000"/>
                </a:solidFill>
                <a:effectLst/>
                <a:latin typeface="Times New Roman" panose="02020603050405020304" pitchFamily="18" charset="0"/>
                <a:ea typeface="Calibri" panose="020F0502020204030204" pitchFamily="34" charset="0"/>
              </a:rPr>
              <a:t>2</a:t>
            </a:r>
            <a:r>
              <a:rPr lang="en-US" sz="1800" b="1" u="sng" dirty="0">
                <a:effectLst/>
                <a:latin typeface="Times New Roman" panose="02020603050405020304" pitchFamily="18" charset="0"/>
                <a:ea typeface="Calibri" panose="020F0502020204030204" pitchFamily="34" charset="0"/>
              </a:rPr>
              <a:t>           | </a:t>
            </a:r>
            <a:r>
              <a:rPr lang="en-US" sz="1800" b="1" u="sng" dirty="0">
                <a:solidFill>
                  <a:srgbClr val="00B050"/>
                </a:solidFill>
                <a:effectLst/>
                <a:latin typeface="Times New Roman" panose="02020603050405020304" pitchFamily="18" charset="0"/>
                <a:ea typeface="Calibri" panose="020F0502020204030204" pitchFamily="34" charset="0"/>
              </a:rPr>
              <a:t>2</a:t>
            </a:r>
            <a:r>
              <a:rPr lang="en-US" sz="1800" b="1" u="sng" dirty="0">
                <a:effectLst/>
                <a:latin typeface="Times New Roman" panose="02020603050405020304" pitchFamily="18" charset="0"/>
                <a:ea typeface="Calibri" panose="020F0502020204030204" pitchFamily="34" charset="0"/>
              </a:rPr>
              <a:t>          | 2022-02-12 | 3          | 36</a:t>
            </a:r>
            <a:endParaRPr lang="en-IN" sz="1200" dirty="0">
              <a:effectLst/>
              <a:latin typeface="Calibri" panose="020F0502020204030204" pitchFamily="34" charset="0"/>
              <a:ea typeface="Calibri" panose="020F0502020204030204" pitchFamily="34" charset="0"/>
            </a:endParaRPr>
          </a:p>
          <a:p>
            <a:r>
              <a:rPr lang="en-US" sz="1800" b="1" u="sng" dirty="0">
                <a:solidFill>
                  <a:srgbClr val="FF0000"/>
                </a:solidFill>
                <a:effectLst/>
                <a:latin typeface="Times New Roman" panose="02020603050405020304" pitchFamily="18" charset="0"/>
                <a:ea typeface="Calibri" panose="020F0502020204030204" pitchFamily="34" charset="0"/>
              </a:rPr>
              <a:t>3</a:t>
            </a:r>
            <a:r>
              <a:rPr lang="en-US" sz="1800" b="1" u="sng" dirty="0">
                <a:effectLst/>
                <a:latin typeface="Times New Roman" panose="02020603050405020304" pitchFamily="18" charset="0"/>
                <a:ea typeface="Calibri" panose="020F0502020204030204" pitchFamily="34" charset="0"/>
              </a:rPr>
              <a:t>           | </a:t>
            </a:r>
            <a:r>
              <a:rPr lang="en-US" sz="1800" b="1" u="sng" dirty="0">
                <a:solidFill>
                  <a:srgbClr val="00B050"/>
                </a:solidFill>
                <a:effectLst/>
                <a:latin typeface="Times New Roman" panose="02020603050405020304" pitchFamily="18" charset="0"/>
                <a:ea typeface="Calibri" panose="020F0502020204030204" pitchFamily="34" charset="0"/>
              </a:rPr>
              <a:t>3</a:t>
            </a:r>
            <a:r>
              <a:rPr lang="en-US" sz="1800" b="1" u="sng" dirty="0">
                <a:effectLst/>
                <a:latin typeface="Times New Roman" panose="02020603050405020304" pitchFamily="18" charset="0"/>
                <a:ea typeface="Calibri" panose="020F0502020204030204" pitchFamily="34" charset="0"/>
              </a:rPr>
              <a:t>          | 2022-03-20 | 5          | 72</a:t>
            </a:r>
            <a:endParaRPr lang="en-IN" sz="1200" dirty="0">
              <a:effectLst/>
              <a:latin typeface="Calibri" panose="020F0502020204030204" pitchFamily="34" charset="0"/>
              <a:ea typeface="Calibri" panose="020F0502020204030204" pitchFamily="34" charset="0"/>
            </a:endParaRPr>
          </a:p>
          <a:p>
            <a:r>
              <a:rPr lang="en-US" sz="1800" b="1" u="sng" dirty="0">
                <a:solidFill>
                  <a:srgbClr val="FF0000"/>
                </a:solidFill>
                <a:effectLst/>
                <a:latin typeface="Times New Roman" panose="02020603050405020304" pitchFamily="18" charset="0"/>
                <a:ea typeface="Calibri" panose="020F0502020204030204" pitchFamily="34" charset="0"/>
              </a:rPr>
              <a:t>4</a:t>
            </a:r>
            <a:r>
              <a:rPr lang="en-US" sz="1800" b="1" u="sng" dirty="0">
                <a:effectLst/>
                <a:latin typeface="Times New Roman" panose="02020603050405020304" pitchFamily="18" charset="0"/>
                <a:ea typeface="Calibri" panose="020F0502020204030204" pitchFamily="34" charset="0"/>
              </a:rPr>
              <a:t>           | </a:t>
            </a:r>
            <a:r>
              <a:rPr lang="en-US" sz="1800" b="1" u="sng" dirty="0">
                <a:solidFill>
                  <a:srgbClr val="00B050"/>
                </a:solidFill>
                <a:effectLst/>
                <a:latin typeface="Times New Roman" panose="02020603050405020304" pitchFamily="18" charset="0"/>
                <a:ea typeface="Calibri" panose="020F0502020204030204" pitchFamily="34" charset="0"/>
              </a:rPr>
              <a:t>4</a:t>
            </a:r>
            <a:r>
              <a:rPr lang="en-US" sz="1800" b="1" u="sng" dirty="0">
                <a:effectLst/>
                <a:latin typeface="Times New Roman" panose="02020603050405020304" pitchFamily="18" charset="0"/>
                <a:ea typeface="Calibri" panose="020F0502020204030204" pitchFamily="34" charset="0"/>
              </a:rPr>
              <a:t>          | 2022-04-18 | 3.5       | 24</a:t>
            </a:r>
            <a:endParaRPr lang="en-IN" sz="1200" dirty="0">
              <a:effectLst/>
              <a:latin typeface="Calibri" panose="020F0502020204030204" pitchFamily="34" charset="0"/>
              <a:ea typeface="Calibri" panose="020F0502020204030204" pitchFamily="34" charset="0"/>
            </a:endParaRPr>
          </a:p>
          <a:p>
            <a:r>
              <a:rPr lang="en-US" sz="1800" b="1" u="sng" dirty="0">
                <a:solidFill>
                  <a:srgbClr val="FF0000"/>
                </a:solidFill>
                <a:effectLst/>
                <a:latin typeface="Times New Roman" panose="02020603050405020304" pitchFamily="18" charset="0"/>
                <a:ea typeface="Calibri" panose="020F0502020204030204" pitchFamily="34" charset="0"/>
              </a:rPr>
              <a:t>5</a:t>
            </a:r>
            <a:r>
              <a:rPr lang="en-US" sz="1800" b="1" u="sng" dirty="0">
                <a:effectLst/>
                <a:latin typeface="Times New Roman" panose="02020603050405020304" pitchFamily="18" charset="0"/>
                <a:ea typeface="Calibri" panose="020F0502020204030204" pitchFamily="34" charset="0"/>
              </a:rPr>
              <a:t>           | </a:t>
            </a:r>
            <a:r>
              <a:rPr lang="en-US" sz="1800" b="1" u="sng" dirty="0">
                <a:solidFill>
                  <a:srgbClr val="00B050"/>
                </a:solidFill>
                <a:effectLst/>
                <a:latin typeface="Times New Roman" panose="02020603050405020304" pitchFamily="18" charset="0"/>
                <a:ea typeface="Calibri" panose="020F0502020204030204" pitchFamily="34" charset="0"/>
              </a:rPr>
              <a:t>5</a:t>
            </a:r>
            <a:r>
              <a:rPr lang="en-US" sz="1800" b="1" u="sng" dirty="0">
                <a:effectLst/>
                <a:latin typeface="Times New Roman" panose="02020603050405020304" pitchFamily="18" charset="0"/>
                <a:ea typeface="Calibri" panose="020F0502020204030204" pitchFamily="34" charset="0"/>
              </a:rPr>
              <a:t>          | 2022-05-25 | 4.5       | 60</a:t>
            </a:r>
            <a:endParaRPr lang="en-IN" sz="1200" dirty="0">
              <a:effectLst/>
              <a:latin typeface="Calibri" panose="020F0502020204030204" pitchFamily="34" charset="0"/>
              <a:ea typeface="Calibri" panose="020F0502020204030204" pitchFamily="34" charset="0"/>
            </a:endParaRPr>
          </a:p>
          <a:p>
            <a:r>
              <a:rPr lang="en-US" sz="1800" b="1" u="sng" dirty="0">
                <a:solidFill>
                  <a:srgbClr val="FF0000"/>
                </a:solidFill>
                <a:effectLst/>
                <a:latin typeface="Times New Roman" panose="02020603050405020304" pitchFamily="18" charset="0"/>
                <a:ea typeface="Calibri" panose="020F0502020204030204" pitchFamily="34" charset="0"/>
              </a:rPr>
              <a:t>6</a:t>
            </a:r>
            <a:r>
              <a:rPr lang="en-US" sz="1800" b="1" u="sng" dirty="0">
                <a:effectLst/>
                <a:latin typeface="Times New Roman" panose="02020603050405020304" pitchFamily="18" charset="0"/>
                <a:ea typeface="Calibri" panose="020F0502020204030204" pitchFamily="34" charset="0"/>
              </a:rPr>
              <a:t>           | </a:t>
            </a:r>
            <a:r>
              <a:rPr lang="en-US" sz="1800" b="1" u="sng" dirty="0">
                <a:solidFill>
                  <a:srgbClr val="00B050"/>
                </a:solidFill>
                <a:effectLst/>
                <a:latin typeface="Times New Roman" panose="02020603050405020304" pitchFamily="18" charset="0"/>
                <a:ea typeface="Calibri" panose="020F0502020204030204" pitchFamily="34" charset="0"/>
              </a:rPr>
              <a:t>6</a:t>
            </a:r>
            <a:r>
              <a:rPr lang="en-US" sz="1800" b="1" u="sng" dirty="0">
                <a:effectLst/>
                <a:latin typeface="Times New Roman" panose="02020603050405020304" pitchFamily="18" charset="0"/>
                <a:ea typeface="Calibri" panose="020F0502020204030204" pitchFamily="34" charset="0"/>
              </a:rPr>
              <a:t>          | 2022-06-10 | 3          | 48</a:t>
            </a:r>
            <a:endParaRPr lang="en-IN" sz="1200" dirty="0">
              <a:effectLst/>
              <a:latin typeface="Calibri" panose="020F0502020204030204" pitchFamily="34" charset="0"/>
              <a:ea typeface="Calibri" panose="020F0502020204030204" pitchFamily="34" charset="0"/>
            </a:endParaRPr>
          </a:p>
          <a:p>
            <a:r>
              <a:rPr lang="en-US" sz="1800" b="1" u="sng" dirty="0">
                <a:solidFill>
                  <a:srgbClr val="FF0000"/>
                </a:solidFill>
                <a:effectLst/>
                <a:latin typeface="Times New Roman" panose="02020603050405020304" pitchFamily="18" charset="0"/>
                <a:ea typeface="Calibri" panose="020F0502020204030204" pitchFamily="34" charset="0"/>
              </a:rPr>
              <a:t>7</a:t>
            </a:r>
            <a:r>
              <a:rPr lang="en-US" sz="1800" b="1" u="sng" dirty="0">
                <a:effectLst/>
                <a:latin typeface="Times New Roman" panose="02020603050405020304" pitchFamily="18" charset="0"/>
                <a:ea typeface="Calibri" panose="020F0502020204030204" pitchFamily="34" charset="0"/>
              </a:rPr>
              <a:t>           | </a:t>
            </a:r>
            <a:r>
              <a:rPr lang="en-US" sz="1800" b="1" u="sng" dirty="0">
                <a:solidFill>
                  <a:srgbClr val="00B050"/>
                </a:solidFill>
                <a:effectLst/>
                <a:latin typeface="Times New Roman" panose="02020603050405020304" pitchFamily="18" charset="0"/>
                <a:ea typeface="Calibri" panose="020F0502020204030204" pitchFamily="34" charset="0"/>
              </a:rPr>
              <a:t>7</a:t>
            </a:r>
            <a:r>
              <a:rPr lang="en-US" sz="1800" b="1" u="sng" dirty="0">
                <a:effectLst/>
                <a:latin typeface="Times New Roman" panose="02020603050405020304" pitchFamily="18" charset="0"/>
                <a:ea typeface="Calibri" panose="020F0502020204030204" pitchFamily="34" charset="0"/>
              </a:rPr>
              <a:t>          | 2022-07-15 | 4          | 36</a:t>
            </a:r>
            <a:endParaRPr lang="en-IN" sz="1200" dirty="0">
              <a:effectLst/>
              <a:latin typeface="Calibri" panose="020F0502020204030204" pitchFamily="34" charset="0"/>
              <a:ea typeface="Calibri" panose="020F0502020204030204" pitchFamily="34" charset="0"/>
            </a:endParaRPr>
          </a:p>
          <a:p>
            <a:r>
              <a:rPr lang="en-US" sz="1800" b="1" u="sng" dirty="0">
                <a:solidFill>
                  <a:srgbClr val="FF0000"/>
                </a:solidFill>
                <a:effectLst/>
                <a:latin typeface="Times New Roman" panose="02020603050405020304" pitchFamily="18" charset="0"/>
                <a:ea typeface="Calibri" panose="020F0502020204030204" pitchFamily="34" charset="0"/>
              </a:rPr>
              <a:t>8</a:t>
            </a:r>
            <a:r>
              <a:rPr lang="en-US" sz="1800" b="1" u="sng" dirty="0">
                <a:effectLst/>
                <a:latin typeface="Times New Roman" panose="02020603050405020304" pitchFamily="18" charset="0"/>
                <a:ea typeface="Calibri" panose="020F0502020204030204" pitchFamily="34" charset="0"/>
              </a:rPr>
              <a:t>           | </a:t>
            </a:r>
            <a:r>
              <a:rPr lang="en-US" sz="1800" b="1" u="sng" dirty="0">
                <a:solidFill>
                  <a:srgbClr val="00B050"/>
                </a:solidFill>
                <a:effectLst/>
                <a:latin typeface="Times New Roman" panose="02020603050405020304" pitchFamily="18" charset="0"/>
                <a:ea typeface="Calibri" panose="020F0502020204030204" pitchFamily="34" charset="0"/>
              </a:rPr>
              <a:t>8</a:t>
            </a:r>
            <a:r>
              <a:rPr lang="en-US" sz="1800" b="1" u="sng" dirty="0">
                <a:effectLst/>
                <a:latin typeface="Times New Roman" panose="02020603050405020304" pitchFamily="18" charset="0"/>
                <a:ea typeface="Calibri" panose="020F0502020204030204" pitchFamily="34" charset="0"/>
              </a:rPr>
              <a:t>          | 2022-08-22 | 3.5       | 24</a:t>
            </a:r>
            <a:endParaRPr lang="en-IN" sz="1200" dirty="0">
              <a:effectLst/>
              <a:latin typeface="Calibri" panose="020F0502020204030204" pitchFamily="34" charset="0"/>
              <a:ea typeface="Calibri" panose="020F0502020204030204" pitchFamily="34" charset="0"/>
            </a:endParaRPr>
          </a:p>
          <a:p>
            <a:r>
              <a:rPr lang="en-US" sz="1800" b="1" u="sng" dirty="0">
                <a:solidFill>
                  <a:srgbClr val="FF0000"/>
                </a:solidFill>
                <a:effectLst/>
                <a:latin typeface="Times New Roman" panose="02020603050405020304" pitchFamily="18" charset="0"/>
                <a:ea typeface="Calibri" panose="020F0502020204030204" pitchFamily="34" charset="0"/>
              </a:rPr>
              <a:t>9</a:t>
            </a:r>
            <a:r>
              <a:rPr lang="en-US" sz="1800" b="1" u="sng" dirty="0">
                <a:effectLst/>
                <a:latin typeface="Times New Roman" panose="02020603050405020304" pitchFamily="18" charset="0"/>
                <a:ea typeface="Calibri" panose="020F0502020204030204" pitchFamily="34" charset="0"/>
              </a:rPr>
              <a:t>           | </a:t>
            </a:r>
            <a:r>
              <a:rPr lang="en-US" sz="1800" b="1" u="sng" dirty="0">
                <a:solidFill>
                  <a:srgbClr val="00B050"/>
                </a:solidFill>
                <a:effectLst/>
                <a:latin typeface="Times New Roman" panose="02020603050405020304" pitchFamily="18" charset="0"/>
                <a:ea typeface="Calibri" panose="020F0502020204030204" pitchFamily="34" charset="0"/>
              </a:rPr>
              <a:t>9</a:t>
            </a:r>
            <a:r>
              <a:rPr lang="en-US" sz="1800" b="1" u="sng" dirty="0">
                <a:effectLst/>
                <a:latin typeface="Times New Roman" panose="02020603050405020304" pitchFamily="18" charset="0"/>
                <a:ea typeface="Calibri" panose="020F0502020204030204" pitchFamily="34" charset="0"/>
              </a:rPr>
              <a:t>          | 2022-09-30 | 5          | 72</a:t>
            </a:r>
            <a:endParaRPr lang="en-IN" sz="1200" dirty="0">
              <a:effectLst/>
              <a:latin typeface="Calibri" panose="020F0502020204030204" pitchFamily="34" charset="0"/>
              <a:ea typeface="Calibri" panose="020F0502020204030204" pitchFamily="34" charset="0"/>
            </a:endParaRPr>
          </a:p>
          <a:p>
            <a:r>
              <a:rPr lang="en-US" sz="1800" b="1" u="sng" dirty="0">
                <a:solidFill>
                  <a:srgbClr val="FF0000"/>
                </a:solidFill>
                <a:effectLst/>
                <a:latin typeface="Times New Roman" panose="02020603050405020304" pitchFamily="18" charset="0"/>
                <a:ea typeface="Calibri" panose="020F0502020204030204" pitchFamily="34" charset="0"/>
              </a:rPr>
              <a:t>10 </a:t>
            </a:r>
            <a:r>
              <a:rPr lang="en-US" sz="1800" b="1" u="sng" dirty="0">
                <a:effectLst/>
                <a:latin typeface="Times New Roman" panose="02020603050405020304" pitchFamily="18" charset="0"/>
                <a:ea typeface="Calibri" panose="020F0502020204030204" pitchFamily="34" charset="0"/>
              </a:rPr>
              <a:t>         | </a:t>
            </a:r>
            <a:r>
              <a:rPr lang="en-US" sz="1800" b="1" u="sng" dirty="0">
                <a:solidFill>
                  <a:srgbClr val="00B050"/>
                </a:solidFill>
                <a:effectLst/>
                <a:latin typeface="Times New Roman" panose="02020603050405020304" pitchFamily="18" charset="0"/>
                <a:ea typeface="Calibri" panose="020F0502020204030204" pitchFamily="34" charset="0"/>
              </a:rPr>
              <a:t>10</a:t>
            </a:r>
            <a:r>
              <a:rPr lang="en-US" sz="1800" b="1" u="sng" dirty="0">
                <a:effectLst/>
                <a:latin typeface="Times New Roman" panose="02020603050405020304" pitchFamily="18" charset="0"/>
                <a:ea typeface="Calibri" panose="020F0502020204030204" pitchFamily="34" charset="0"/>
              </a:rPr>
              <a:t>       | 2022-10-18 | 4.5       | 60</a:t>
            </a:r>
            <a:endParaRPr lang="en-IN" dirty="0"/>
          </a:p>
        </p:txBody>
      </p:sp>
    </p:spTree>
    <p:extLst>
      <p:ext uri="{BB962C8B-B14F-4D97-AF65-F5344CB8AC3E}">
        <p14:creationId xmlns:p14="http://schemas.microsoft.com/office/powerpoint/2010/main" val="20691601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C48862E-2229-BDD9-6C77-133AB367591C}"/>
              </a:ext>
            </a:extLst>
          </p:cNvPr>
          <p:cNvSpPr txBox="1"/>
          <p:nvPr/>
        </p:nvSpPr>
        <p:spPr>
          <a:xfrm>
            <a:off x="1313731" y="822263"/>
            <a:ext cx="9564538" cy="3970318"/>
          </a:xfrm>
          <a:prstGeom prst="rect">
            <a:avLst/>
          </a:prstGeom>
          <a:noFill/>
        </p:spPr>
        <p:txBody>
          <a:bodyPr wrap="square">
            <a:spAutoFit/>
          </a:bodyPr>
          <a:lstStyle/>
          <a:p>
            <a:r>
              <a:rPr lang="en-US" sz="1800" b="1" u="none" strike="noStrike" dirty="0">
                <a:effectLst/>
                <a:latin typeface="Times New Roman" panose="02020603050405020304" pitchFamily="18" charset="0"/>
                <a:ea typeface="Calibri" panose="020F0502020204030204" pitchFamily="34" charset="0"/>
              </a:rPr>
              <a:t> </a:t>
            </a:r>
            <a:endParaRPr lang="en-IN" sz="1200" dirty="0">
              <a:effectLst/>
              <a:latin typeface="Calibri" panose="020F0502020204030204" pitchFamily="34" charset="0"/>
              <a:ea typeface="Calibri" panose="020F0502020204030204" pitchFamily="34" charset="0"/>
            </a:endParaRPr>
          </a:p>
          <a:p>
            <a:r>
              <a:rPr lang="en-US" sz="1800" b="1" u="sng" dirty="0">
                <a:effectLst/>
                <a:latin typeface="Times New Roman" panose="02020603050405020304" pitchFamily="18" charset="0"/>
                <a:ea typeface="Calibri" panose="020F0502020204030204" pitchFamily="34" charset="0"/>
              </a:rPr>
              <a:t>3)EARLY WARNING ALERT TABLE:</a:t>
            </a:r>
            <a:endParaRPr lang="en-IN" sz="1200" dirty="0">
              <a:effectLst/>
              <a:latin typeface="Calibri" panose="020F0502020204030204" pitchFamily="34" charset="0"/>
              <a:ea typeface="Calibri" panose="020F0502020204030204" pitchFamily="34" charset="0"/>
            </a:endParaRPr>
          </a:p>
          <a:p>
            <a:r>
              <a:rPr lang="en-US" sz="1800" b="1" u="sng" dirty="0" err="1">
                <a:solidFill>
                  <a:srgbClr val="FF0000"/>
                </a:solidFill>
                <a:effectLst/>
                <a:latin typeface="Times New Roman" panose="02020603050405020304" pitchFamily="18" charset="0"/>
                <a:ea typeface="Calibri" panose="020F0502020204030204" pitchFamily="34" charset="0"/>
              </a:rPr>
              <a:t>AlertID</a:t>
            </a:r>
            <a:r>
              <a:rPr lang="en-US" sz="1800" b="1" u="sng" dirty="0">
                <a:effectLst/>
                <a:latin typeface="Times New Roman" panose="02020603050405020304" pitchFamily="18" charset="0"/>
                <a:ea typeface="Calibri" panose="020F0502020204030204" pitchFamily="34" charset="0"/>
              </a:rPr>
              <a:t> | </a:t>
            </a:r>
            <a:r>
              <a:rPr lang="en-US" sz="1800" b="1" u="sng" dirty="0" err="1">
                <a:solidFill>
                  <a:srgbClr val="00B050"/>
                </a:solidFill>
                <a:effectLst/>
                <a:latin typeface="Times New Roman" panose="02020603050405020304" pitchFamily="18" charset="0"/>
                <a:ea typeface="Calibri" panose="020F0502020204030204" pitchFamily="34" charset="0"/>
              </a:rPr>
              <a:t>LocationID</a:t>
            </a:r>
            <a:r>
              <a:rPr lang="en-US" sz="1800" b="1" u="sng" dirty="0">
                <a:effectLst/>
                <a:latin typeface="Times New Roman" panose="02020603050405020304" pitchFamily="18" charset="0"/>
                <a:ea typeface="Calibri" panose="020F0502020204030204" pitchFamily="34" charset="0"/>
              </a:rPr>
              <a:t> | </a:t>
            </a:r>
            <a:r>
              <a:rPr lang="en-US" sz="1800" b="1" u="sng" dirty="0" err="1">
                <a:effectLst/>
                <a:latin typeface="Times New Roman" panose="02020603050405020304" pitchFamily="18" charset="0"/>
                <a:ea typeface="Calibri" panose="020F0502020204030204" pitchFamily="34" charset="0"/>
              </a:rPr>
              <a:t>DateIssued</a:t>
            </a:r>
            <a:r>
              <a:rPr lang="en-US" sz="1800" b="1" u="sng" dirty="0">
                <a:effectLst/>
                <a:latin typeface="Times New Roman" panose="02020603050405020304" pitchFamily="18" charset="0"/>
                <a:ea typeface="Calibri" panose="020F0502020204030204" pitchFamily="34" charset="0"/>
              </a:rPr>
              <a:t>  | </a:t>
            </a:r>
            <a:r>
              <a:rPr lang="en-US" sz="1800" b="1" u="sng" dirty="0" err="1">
                <a:effectLst/>
                <a:latin typeface="Times New Roman" panose="02020603050405020304" pitchFamily="18" charset="0"/>
                <a:ea typeface="Calibri" panose="020F0502020204030204" pitchFamily="34" charset="0"/>
              </a:rPr>
              <a:t>AlertLevel</a:t>
            </a:r>
            <a:r>
              <a:rPr lang="en-US" sz="1800" b="1" u="sng" dirty="0">
                <a:effectLst/>
                <a:latin typeface="Times New Roman" panose="02020603050405020304" pitchFamily="18" charset="0"/>
                <a:ea typeface="Calibri" panose="020F0502020204030204" pitchFamily="34" charset="0"/>
              </a:rPr>
              <a:t> |</a:t>
            </a:r>
            <a:r>
              <a:rPr lang="en-US" sz="1800" b="1" u="sng" dirty="0" err="1">
                <a:effectLst/>
                <a:latin typeface="Times New Roman" panose="02020603050405020304" pitchFamily="18" charset="0"/>
                <a:ea typeface="Calibri" panose="020F0502020204030204" pitchFamily="34" charset="0"/>
              </a:rPr>
              <a:t>RecommendedActions</a:t>
            </a:r>
            <a:endParaRPr lang="en-IN" sz="1200" dirty="0">
              <a:effectLst/>
              <a:latin typeface="Calibri" panose="020F0502020204030204" pitchFamily="34" charset="0"/>
              <a:ea typeface="Calibri" panose="020F0502020204030204" pitchFamily="34" charset="0"/>
            </a:endParaRPr>
          </a:p>
          <a:p>
            <a:r>
              <a:rPr lang="en-US" sz="1800" b="1" u="sng" dirty="0">
                <a:effectLst/>
                <a:latin typeface="Times New Roman" panose="02020603050405020304" pitchFamily="18" charset="0"/>
                <a:ea typeface="Calibri" panose="020F0502020204030204" pitchFamily="34" charset="0"/>
              </a:rPr>
              <a:t>--------------------------------------------------------------------</a:t>
            </a:r>
            <a:endParaRPr lang="en-IN" sz="1200" dirty="0">
              <a:effectLst/>
              <a:latin typeface="Calibri" panose="020F0502020204030204" pitchFamily="34" charset="0"/>
              <a:ea typeface="Calibri" panose="020F0502020204030204" pitchFamily="34" charset="0"/>
            </a:endParaRPr>
          </a:p>
          <a:p>
            <a:r>
              <a:rPr lang="en-US" sz="1800" b="1" u="sng" dirty="0">
                <a:solidFill>
                  <a:srgbClr val="FF0000"/>
                </a:solidFill>
                <a:effectLst/>
                <a:latin typeface="Times New Roman" panose="02020603050405020304" pitchFamily="18" charset="0"/>
                <a:ea typeface="Calibri" panose="020F0502020204030204" pitchFamily="34" charset="0"/>
              </a:rPr>
              <a:t>1</a:t>
            </a:r>
            <a:r>
              <a:rPr lang="en-US" sz="1800" b="1" u="sng" dirty="0">
                <a:effectLst/>
                <a:latin typeface="Times New Roman" panose="02020603050405020304" pitchFamily="18" charset="0"/>
                <a:ea typeface="Calibri" panose="020F0502020204030204" pitchFamily="34" charset="0"/>
              </a:rPr>
              <a:t>       | </a:t>
            </a:r>
            <a:r>
              <a:rPr lang="en-US" sz="1800" b="1" u="sng" dirty="0">
                <a:solidFill>
                  <a:srgbClr val="00B050"/>
                </a:solidFill>
                <a:effectLst/>
                <a:latin typeface="Times New Roman" panose="02020603050405020304" pitchFamily="18" charset="0"/>
                <a:ea typeface="Calibri" panose="020F0502020204030204" pitchFamily="34" charset="0"/>
              </a:rPr>
              <a:t>1</a:t>
            </a:r>
            <a:r>
              <a:rPr lang="en-US" sz="1800" b="1" u="sng" dirty="0">
                <a:effectLst/>
                <a:latin typeface="Times New Roman" panose="02020603050405020304" pitchFamily="18" charset="0"/>
                <a:ea typeface="Calibri" panose="020F0502020204030204" pitchFamily="34" charset="0"/>
              </a:rPr>
              <a:t>          | 2022-01-03  | High       | Evacuate</a:t>
            </a:r>
            <a:endParaRPr lang="en-IN" sz="1200" dirty="0">
              <a:effectLst/>
              <a:latin typeface="Calibri" panose="020F0502020204030204" pitchFamily="34" charset="0"/>
              <a:ea typeface="Calibri" panose="020F0502020204030204" pitchFamily="34" charset="0"/>
            </a:endParaRPr>
          </a:p>
          <a:p>
            <a:r>
              <a:rPr lang="en-US" sz="1800" b="1" u="sng" dirty="0">
                <a:solidFill>
                  <a:srgbClr val="FF0000"/>
                </a:solidFill>
                <a:effectLst/>
                <a:latin typeface="Times New Roman" panose="02020603050405020304" pitchFamily="18" charset="0"/>
                <a:ea typeface="Calibri" panose="020F0502020204030204" pitchFamily="34" charset="0"/>
              </a:rPr>
              <a:t>2</a:t>
            </a:r>
            <a:r>
              <a:rPr lang="en-US" sz="1800" b="1" u="sng" dirty="0">
                <a:effectLst/>
                <a:latin typeface="Times New Roman" panose="02020603050405020304" pitchFamily="18" charset="0"/>
                <a:ea typeface="Calibri" panose="020F0502020204030204" pitchFamily="34" charset="0"/>
              </a:rPr>
              <a:t>       | </a:t>
            </a:r>
            <a:r>
              <a:rPr lang="en-US" sz="1800" b="1" u="sng" dirty="0">
                <a:solidFill>
                  <a:srgbClr val="00B050"/>
                </a:solidFill>
                <a:effectLst/>
                <a:latin typeface="Times New Roman" panose="02020603050405020304" pitchFamily="18" charset="0"/>
                <a:ea typeface="Calibri" panose="020F0502020204030204" pitchFamily="34" charset="0"/>
              </a:rPr>
              <a:t>2</a:t>
            </a:r>
            <a:r>
              <a:rPr lang="en-US" sz="1800" b="1" u="sng" dirty="0">
                <a:effectLst/>
                <a:latin typeface="Times New Roman" panose="02020603050405020304" pitchFamily="18" charset="0"/>
                <a:ea typeface="Calibri" panose="020F0502020204030204" pitchFamily="34" charset="0"/>
              </a:rPr>
              <a:t>          | 2022-02-10  | Moderate   | Stay Alert</a:t>
            </a:r>
            <a:endParaRPr lang="en-IN" sz="1200" dirty="0">
              <a:effectLst/>
              <a:latin typeface="Calibri" panose="020F0502020204030204" pitchFamily="34" charset="0"/>
              <a:ea typeface="Calibri" panose="020F0502020204030204" pitchFamily="34" charset="0"/>
            </a:endParaRPr>
          </a:p>
          <a:p>
            <a:r>
              <a:rPr lang="en-US" sz="1800" b="1" u="sng" dirty="0">
                <a:solidFill>
                  <a:srgbClr val="FF0000"/>
                </a:solidFill>
                <a:effectLst/>
                <a:latin typeface="Times New Roman" panose="02020603050405020304" pitchFamily="18" charset="0"/>
                <a:ea typeface="Calibri" panose="020F0502020204030204" pitchFamily="34" charset="0"/>
              </a:rPr>
              <a:t>3</a:t>
            </a:r>
            <a:r>
              <a:rPr lang="en-US" sz="1800" b="1" u="sng" dirty="0">
                <a:effectLst/>
                <a:latin typeface="Times New Roman" panose="02020603050405020304" pitchFamily="18" charset="0"/>
                <a:ea typeface="Calibri" panose="020F0502020204030204" pitchFamily="34" charset="0"/>
              </a:rPr>
              <a:t>       | </a:t>
            </a:r>
            <a:r>
              <a:rPr lang="en-US" sz="1800" b="1" u="sng" dirty="0">
                <a:solidFill>
                  <a:srgbClr val="00B050"/>
                </a:solidFill>
                <a:effectLst/>
                <a:latin typeface="Times New Roman" panose="02020603050405020304" pitchFamily="18" charset="0"/>
                <a:ea typeface="Calibri" panose="020F0502020204030204" pitchFamily="34" charset="0"/>
              </a:rPr>
              <a:t>3</a:t>
            </a:r>
            <a:r>
              <a:rPr lang="en-US" sz="1800" b="1" u="sng" dirty="0">
                <a:effectLst/>
                <a:latin typeface="Times New Roman" panose="02020603050405020304" pitchFamily="18" charset="0"/>
                <a:ea typeface="Calibri" panose="020F0502020204030204" pitchFamily="34" charset="0"/>
              </a:rPr>
              <a:t>          | 2022-03-18  | High       | Prepare</a:t>
            </a:r>
            <a:endParaRPr lang="en-IN" sz="1200" dirty="0">
              <a:effectLst/>
              <a:latin typeface="Calibri" panose="020F0502020204030204" pitchFamily="34" charset="0"/>
              <a:ea typeface="Calibri" panose="020F0502020204030204" pitchFamily="34" charset="0"/>
            </a:endParaRPr>
          </a:p>
          <a:p>
            <a:r>
              <a:rPr lang="en-US" sz="1800" b="1" u="sng" dirty="0">
                <a:solidFill>
                  <a:srgbClr val="FF0000"/>
                </a:solidFill>
                <a:effectLst/>
                <a:latin typeface="Times New Roman" panose="02020603050405020304" pitchFamily="18" charset="0"/>
                <a:ea typeface="Calibri" panose="020F0502020204030204" pitchFamily="34" charset="0"/>
              </a:rPr>
              <a:t>4</a:t>
            </a:r>
            <a:r>
              <a:rPr lang="en-US" sz="1800" b="1" u="sng" dirty="0">
                <a:effectLst/>
                <a:latin typeface="Times New Roman" panose="02020603050405020304" pitchFamily="18" charset="0"/>
                <a:ea typeface="Calibri" panose="020F0502020204030204" pitchFamily="34" charset="0"/>
              </a:rPr>
              <a:t>       | </a:t>
            </a:r>
            <a:r>
              <a:rPr lang="en-US" sz="1800" b="1" u="sng" dirty="0">
                <a:solidFill>
                  <a:srgbClr val="00B050"/>
                </a:solidFill>
                <a:effectLst/>
                <a:latin typeface="Times New Roman" panose="02020603050405020304" pitchFamily="18" charset="0"/>
                <a:ea typeface="Calibri" panose="020F0502020204030204" pitchFamily="34" charset="0"/>
              </a:rPr>
              <a:t>4</a:t>
            </a:r>
            <a:r>
              <a:rPr lang="en-US" sz="1800" b="1" u="sng" dirty="0">
                <a:effectLst/>
                <a:latin typeface="Times New Roman" panose="02020603050405020304" pitchFamily="18" charset="0"/>
                <a:ea typeface="Calibri" panose="020F0502020204030204" pitchFamily="34" charset="0"/>
              </a:rPr>
              <a:t>          | 2022-04-15  | Low        | Monitor</a:t>
            </a:r>
            <a:endParaRPr lang="en-IN" sz="1200" dirty="0">
              <a:effectLst/>
              <a:latin typeface="Calibri" panose="020F0502020204030204" pitchFamily="34" charset="0"/>
              <a:ea typeface="Calibri" panose="020F0502020204030204" pitchFamily="34" charset="0"/>
            </a:endParaRPr>
          </a:p>
          <a:p>
            <a:r>
              <a:rPr lang="en-US" sz="1800" b="1" u="sng" dirty="0">
                <a:solidFill>
                  <a:srgbClr val="FF0000"/>
                </a:solidFill>
                <a:effectLst/>
                <a:latin typeface="Times New Roman" panose="02020603050405020304" pitchFamily="18" charset="0"/>
                <a:ea typeface="Calibri" panose="020F0502020204030204" pitchFamily="34" charset="0"/>
              </a:rPr>
              <a:t>5</a:t>
            </a:r>
            <a:r>
              <a:rPr lang="en-US" sz="1800" b="1" u="sng" dirty="0">
                <a:effectLst/>
                <a:latin typeface="Times New Roman" panose="02020603050405020304" pitchFamily="18" charset="0"/>
                <a:ea typeface="Calibri" panose="020F0502020204030204" pitchFamily="34" charset="0"/>
              </a:rPr>
              <a:t>       | </a:t>
            </a:r>
            <a:r>
              <a:rPr lang="en-US" sz="1800" b="1" u="sng" dirty="0">
                <a:solidFill>
                  <a:srgbClr val="00B050"/>
                </a:solidFill>
                <a:effectLst/>
                <a:latin typeface="Times New Roman" panose="02020603050405020304" pitchFamily="18" charset="0"/>
                <a:ea typeface="Calibri" panose="020F0502020204030204" pitchFamily="34" charset="0"/>
              </a:rPr>
              <a:t>5   </a:t>
            </a:r>
            <a:r>
              <a:rPr lang="en-US" sz="1800" b="1" u="sng" dirty="0">
                <a:effectLst/>
                <a:latin typeface="Times New Roman" panose="02020603050405020304" pitchFamily="18" charset="0"/>
                <a:ea typeface="Calibri" panose="020F0502020204030204" pitchFamily="34" charset="0"/>
              </a:rPr>
              <a:t>       | 2022-05-22  | Moderate   | Prepare</a:t>
            </a:r>
            <a:endParaRPr lang="en-IN" sz="1200" dirty="0">
              <a:effectLst/>
              <a:latin typeface="Calibri" panose="020F0502020204030204" pitchFamily="34" charset="0"/>
              <a:ea typeface="Calibri" panose="020F0502020204030204" pitchFamily="34" charset="0"/>
            </a:endParaRPr>
          </a:p>
          <a:p>
            <a:r>
              <a:rPr lang="en-US" sz="1800" b="1" u="sng" dirty="0">
                <a:solidFill>
                  <a:srgbClr val="FF0000"/>
                </a:solidFill>
                <a:effectLst/>
                <a:latin typeface="Times New Roman" panose="02020603050405020304" pitchFamily="18" charset="0"/>
                <a:ea typeface="Calibri" panose="020F0502020204030204" pitchFamily="34" charset="0"/>
              </a:rPr>
              <a:t>6</a:t>
            </a:r>
            <a:r>
              <a:rPr lang="en-US" sz="1800" b="1" u="sng" dirty="0">
                <a:effectLst/>
                <a:latin typeface="Times New Roman" panose="02020603050405020304" pitchFamily="18" charset="0"/>
                <a:ea typeface="Calibri" panose="020F0502020204030204" pitchFamily="34" charset="0"/>
              </a:rPr>
              <a:t>       | </a:t>
            </a:r>
            <a:r>
              <a:rPr lang="en-US" sz="1800" b="1" u="sng" dirty="0">
                <a:solidFill>
                  <a:srgbClr val="00B050"/>
                </a:solidFill>
                <a:effectLst/>
                <a:latin typeface="Times New Roman" panose="02020603050405020304" pitchFamily="18" charset="0"/>
                <a:ea typeface="Calibri" panose="020F0502020204030204" pitchFamily="34" charset="0"/>
              </a:rPr>
              <a:t>6   </a:t>
            </a:r>
            <a:r>
              <a:rPr lang="en-US" sz="1800" b="1" u="sng" dirty="0">
                <a:effectLst/>
                <a:latin typeface="Times New Roman" panose="02020603050405020304" pitchFamily="18" charset="0"/>
                <a:ea typeface="Calibri" panose="020F0502020204030204" pitchFamily="34" charset="0"/>
              </a:rPr>
              <a:t>       | 2022-06-08  | High       | Evacuate</a:t>
            </a:r>
            <a:endParaRPr lang="en-IN" sz="1200" dirty="0">
              <a:effectLst/>
              <a:latin typeface="Calibri" panose="020F0502020204030204" pitchFamily="34" charset="0"/>
              <a:ea typeface="Calibri" panose="020F0502020204030204" pitchFamily="34" charset="0"/>
            </a:endParaRPr>
          </a:p>
          <a:p>
            <a:r>
              <a:rPr lang="en-US" sz="1800" b="1" u="sng" dirty="0">
                <a:solidFill>
                  <a:srgbClr val="FF0000"/>
                </a:solidFill>
                <a:effectLst/>
                <a:latin typeface="Times New Roman" panose="02020603050405020304" pitchFamily="18" charset="0"/>
                <a:ea typeface="Calibri" panose="020F0502020204030204" pitchFamily="34" charset="0"/>
              </a:rPr>
              <a:t>7</a:t>
            </a:r>
            <a:r>
              <a:rPr lang="en-US" sz="1800" b="1" u="sng" dirty="0">
                <a:effectLst/>
                <a:latin typeface="Times New Roman" panose="02020603050405020304" pitchFamily="18" charset="0"/>
                <a:ea typeface="Calibri" panose="020F0502020204030204" pitchFamily="34" charset="0"/>
              </a:rPr>
              <a:t>       | </a:t>
            </a:r>
            <a:r>
              <a:rPr lang="en-US" sz="1800" b="1" u="sng" dirty="0">
                <a:solidFill>
                  <a:srgbClr val="00B050"/>
                </a:solidFill>
                <a:effectLst/>
                <a:latin typeface="Times New Roman" panose="02020603050405020304" pitchFamily="18" charset="0"/>
                <a:ea typeface="Calibri" panose="020F0502020204030204" pitchFamily="34" charset="0"/>
              </a:rPr>
              <a:t>7   </a:t>
            </a:r>
            <a:r>
              <a:rPr lang="en-US" sz="1800" b="1" u="sng" dirty="0">
                <a:effectLst/>
                <a:latin typeface="Times New Roman" panose="02020603050405020304" pitchFamily="18" charset="0"/>
                <a:ea typeface="Calibri" panose="020F0502020204030204" pitchFamily="34" charset="0"/>
              </a:rPr>
              <a:t>       | 2022-07-13  | Low        | Monitor</a:t>
            </a:r>
            <a:endParaRPr lang="en-IN" sz="1200" dirty="0">
              <a:effectLst/>
              <a:latin typeface="Calibri" panose="020F0502020204030204" pitchFamily="34" charset="0"/>
              <a:ea typeface="Calibri" panose="020F0502020204030204" pitchFamily="34" charset="0"/>
            </a:endParaRPr>
          </a:p>
          <a:p>
            <a:r>
              <a:rPr lang="en-US" sz="1800" b="1" u="sng" dirty="0">
                <a:solidFill>
                  <a:srgbClr val="FF0000"/>
                </a:solidFill>
                <a:effectLst/>
                <a:latin typeface="Times New Roman" panose="02020603050405020304" pitchFamily="18" charset="0"/>
                <a:ea typeface="Calibri" panose="020F0502020204030204" pitchFamily="34" charset="0"/>
              </a:rPr>
              <a:t>8</a:t>
            </a:r>
            <a:r>
              <a:rPr lang="en-US" sz="1800" b="1" u="sng" dirty="0">
                <a:effectLst/>
                <a:latin typeface="Times New Roman" panose="02020603050405020304" pitchFamily="18" charset="0"/>
                <a:ea typeface="Calibri" panose="020F0502020204030204" pitchFamily="34" charset="0"/>
              </a:rPr>
              <a:t>       | </a:t>
            </a:r>
            <a:r>
              <a:rPr lang="en-US" sz="1800" b="1" u="sng" dirty="0">
                <a:solidFill>
                  <a:srgbClr val="00B050"/>
                </a:solidFill>
                <a:effectLst/>
                <a:latin typeface="Times New Roman" panose="02020603050405020304" pitchFamily="18" charset="0"/>
                <a:ea typeface="Calibri" panose="020F0502020204030204" pitchFamily="34" charset="0"/>
              </a:rPr>
              <a:t>8   </a:t>
            </a:r>
            <a:r>
              <a:rPr lang="en-US" sz="1800" b="1" u="sng" dirty="0">
                <a:effectLst/>
                <a:latin typeface="Times New Roman" panose="02020603050405020304" pitchFamily="18" charset="0"/>
                <a:ea typeface="Calibri" panose="020F0502020204030204" pitchFamily="34" charset="0"/>
              </a:rPr>
              <a:t>       | 2022-08-20  | Moderate   | Prepare</a:t>
            </a:r>
            <a:endParaRPr lang="en-IN" sz="1200" dirty="0">
              <a:effectLst/>
              <a:latin typeface="Calibri" panose="020F0502020204030204" pitchFamily="34" charset="0"/>
              <a:ea typeface="Calibri" panose="020F0502020204030204" pitchFamily="34" charset="0"/>
            </a:endParaRPr>
          </a:p>
          <a:p>
            <a:r>
              <a:rPr lang="en-US" sz="1800" b="1" u="sng" dirty="0">
                <a:solidFill>
                  <a:srgbClr val="FF0000"/>
                </a:solidFill>
                <a:effectLst/>
                <a:latin typeface="Times New Roman" panose="02020603050405020304" pitchFamily="18" charset="0"/>
                <a:ea typeface="Calibri" panose="020F0502020204030204" pitchFamily="34" charset="0"/>
              </a:rPr>
              <a:t>9</a:t>
            </a:r>
            <a:r>
              <a:rPr lang="en-US" sz="1800" b="1" u="sng" dirty="0">
                <a:effectLst/>
                <a:latin typeface="Times New Roman" panose="02020603050405020304" pitchFamily="18" charset="0"/>
                <a:ea typeface="Calibri" panose="020F0502020204030204" pitchFamily="34" charset="0"/>
              </a:rPr>
              <a:t>       | </a:t>
            </a:r>
            <a:r>
              <a:rPr lang="en-US" sz="1800" b="1" u="sng" dirty="0">
                <a:solidFill>
                  <a:srgbClr val="00B050"/>
                </a:solidFill>
                <a:effectLst/>
                <a:latin typeface="Times New Roman" panose="02020603050405020304" pitchFamily="18" charset="0"/>
                <a:ea typeface="Calibri" panose="020F0502020204030204" pitchFamily="34" charset="0"/>
              </a:rPr>
              <a:t>9   </a:t>
            </a:r>
            <a:r>
              <a:rPr lang="en-US" sz="1800" b="1" u="sng" dirty="0">
                <a:effectLst/>
                <a:latin typeface="Times New Roman" panose="02020603050405020304" pitchFamily="18" charset="0"/>
                <a:ea typeface="Calibri" panose="020F0502020204030204" pitchFamily="34" charset="0"/>
              </a:rPr>
              <a:t>       | 2022-09-28  | High       | Evacuate</a:t>
            </a:r>
            <a:endParaRPr lang="en-IN" sz="1200" dirty="0">
              <a:effectLst/>
              <a:latin typeface="Calibri" panose="020F0502020204030204" pitchFamily="34" charset="0"/>
              <a:ea typeface="Calibri" panose="020F0502020204030204" pitchFamily="34" charset="0"/>
            </a:endParaRPr>
          </a:p>
          <a:p>
            <a:r>
              <a:rPr lang="en-US" sz="1800" b="1" u="sng" dirty="0">
                <a:solidFill>
                  <a:srgbClr val="FF0000"/>
                </a:solidFill>
                <a:effectLst/>
                <a:latin typeface="Times New Roman" panose="02020603050405020304" pitchFamily="18" charset="0"/>
                <a:ea typeface="Calibri" panose="020F0502020204030204" pitchFamily="34" charset="0"/>
              </a:rPr>
              <a:t>10</a:t>
            </a:r>
            <a:r>
              <a:rPr lang="en-US" sz="1800" b="1" u="sng" dirty="0">
                <a:effectLst/>
                <a:latin typeface="Times New Roman" panose="02020603050405020304" pitchFamily="18" charset="0"/>
                <a:ea typeface="Calibri" panose="020F0502020204030204" pitchFamily="34" charset="0"/>
              </a:rPr>
              <a:t>     | </a:t>
            </a:r>
            <a:r>
              <a:rPr lang="en-US" sz="1800" b="1" u="sng" dirty="0">
                <a:solidFill>
                  <a:srgbClr val="00B050"/>
                </a:solidFill>
                <a:effectLst/>
                <a:latin typeface="Times New Roman" panose="02020603050405020304" pitchFamily="18" charset="0"/>
                <a:ea typeface="Calibri" panose="020F0502020204030204" pitchFamily="34" charset="0"/>
              </a:rPr>
              <a:t>10 </a:t>
            </a:r>
            <a:r>
              <a:rPr lang="en-US" sz="1800" b="1" u="sng" dirty="0">
                <a:effectLst/>
                <a:latin typeface="Times New Roman" panose="02020603050405020304" pitchFamily="18" charset="0"/>
                <a:ea typeface="Calibri" panose="020F0502020204030204" pitchFamily="34" charset="0"/>
              </a:rPr>
              <a:t>      | 2022-10-15  | Low        | Monitor</a:t>
            </a:r>
            <a:endParaRPr lang="en-IN" sz="1200" dirty="0">
              <a:effectLst/>
              <a:latin typeface="Calibri" panose="020F0502020204030204" pitchFamily="34" charset="0"/>
              <a:ea typeface="Calibri" panose="020F0502020204030204" pitchFamily="34" charset="0"/>
            </a:endParaRPr>
          </a:p>
        </p:txBody>
      </p:sp>
      <p:sp>
        <p:nvSpPr>
          <p:cNvPr id="5" name="TextBox 4">
            <a:extLst>
              <a:ext uri="{FF2B5EF4-FFF2-40B4-BE49-F238E27FC236}">
                <a16:creationId xmlns:a16="http://schemas.microsoft.com/office/drawing/2014/main" id="{73CCBCAB-3496-0066-CBC0-1AB87432D07B}"/>
              </a:ext>
            </a:extLst>
          </p:cNvPr>
          <p:cNvSpPr txBox="1"/>
          <p:nvPr/>
        </p:nvSpPr>
        <p:spPr>
          <a:xfrm>
            <a:off x="3047280" y="-543875"/>
            <a:ext cx="8227445" cy="369332"/>
          </a:xfrm>
          <a:prstGeom prst="rect">
            <a:avLst/>
          </a:prstGeom>
          <a:noFill/>
        </p:spPr>
        <p:txBody>
          <a:bodyPr wrap="square">
            <a:spAutoFit/>
          </a:bodyPr>
          <a:lstStyle/>
          <a:p>
            <a:r>
              <a:rPr lang="en-US" sz="1800" b="1" u="none" strike="noStrike" dirty="0">
                <a:effectLst/>
                <a:latin typeface="Times New Roman" panose="02020603050405020304" pitchFamily="18" charset="0"/>
                <a:ea typeface="Calibri" panose="020F0502020204030204" pitchFamily="34" charset="0"/>
              </a:rPr>
              <a:t> </a:t>
            </a:r>
            <a:endParaRPr lang="en-IN" sz="1600" dirty="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25797711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874196C-D9C9-8983-73CE-BB889B52AAB3}"/>
              </a:ext>
            </a:extLst>
          </p:cNvPr>
          <p:cNvSpPr txBox="1"/>
          <p:nvPr/>
        </p:nvSpPr>
        <p:spPr>
          <a:xfrm>
            <a:off x="1319842" y="828202"/>
            <a:ext cx="10386204" cy="4154984"/>
          </a:xfrm>
          <a:prstGeom prst="rect">
            <a:avLst/>
          </a:prstGeom>
          <a:noFill/>
        </p:spPr>
        <p:txBody>
          <a:bodyPr wrap="square">
            <a:spAutoFit/>
          </a:bodyPr>
          <a:lstStyle/>
          <a:p>
            <a:r>
              <a:rPr lang="en-US" sz="2400" b="1" u="sng" dirty="0">
                <a:effectLst/>
                <a:latin typeface="Times New Roman" panose="02020603050405020304" pitchFamily="18" charset="0"/>
                <a:ea typeface="Calibri" panose="020F0502020204030204" pitchFamily="34" charset="0"/>
              </a:rPr>
              <a:t>4)PREVENTIVE MEASURE TABLE:</a:t>
            </a:r>
            <a:endParaRPr lang="en-IN" sz="1600" dirty="0">
              <a:effectLst/>
              <a:latin typeface="Calibri" panose="020F0502020204030204" pitchFamily="34" charset="0"/>
              <a:ea typeface="Calibri" panose="020F0502020204030204" pitchFamily="34" charset="0"/>
            </a:endParaRPr>
          </a:p>
          <a:p>
            <a:r>
              <a:rPr lang="en-US" sz="2400" b="1" u="none" strike="noStrike" dirty="0">
                <a:effectLst/>
                <a:latin typeface="Times New Roman" panose="02020603050405020304" pitchFamily="18" charset="0"/>
                <a:ea typeface="Calibri" panose="020F0502020204030204" pitchFamily="34" charset="0"/>
              </a:rPr>
              <a:t> </a:t>
            </a:r>
            <a:endParaRPr lang="en-IN" sz="1600" dirty="0">
              <a:effectLst/>
              <a:latin typeface="Calibri" panose="020F0502020204030204" pitchFamily="34" charset="0"/>
              <a:ea typeface="Calibri" panose="020F0502020204030204" pitchFamily="34" charset="0"/>
            </a:endParaRPr>
          </a:p>
          <a:p>
            <a:r>
              <a:rPr lang="en-US" sz="1800" b="1" u="sng" dirty="0" err="1">
                <a:solidFill>
                  <a:srgbClr val="FF0000"/>
                </a:solidFill>
                <a:effectLst/>
                <a:latin typeface="Times New Roman" panose="02020603050405020304" pitchFamily="18" charset="0"/>
                <a:ea typeface="Calibri" panose="020F0502020204030204" pitchFamily="34" charset="0"/>
              </a:rPr>
              <a:t>MeasureID</a:t>
            </a:r>
            <a:r>
              <a:rPr lang="en-US" sz="1800" b="1" u="sng" dirty="0">
                <a:effectLst/>
                <a:latin typeface="Times New Roman" panose="02020603050405020304" pitchFamily="18" charset="0"/>
                <a:ea typeface="Calibri" panose="020F0502020204030204" pitchFamily="34" charset="0"/>
              </a:rPr>
              <a:t> | </a:t>
            </a:r>
            <a:r>
              <a:rPr lang="en-US" sz="1800" b="1" u="sng" dirty="0" err="1">
                <a:solidFill>
                  <a:srgbClr val="00B050"/>
                </a:solidFill>
                <a:effectLst/>
                <a:latin typeface="Times New Roman" panose="02020603050405020304" pitchFamily="18" charset="0"/>
                <a:ea typeface="Calibri" panose="020F0502020204030204" pitchFamily="34" charset="0"/>
              </a:rPr>
              <a:t>LocationID</a:t>
            </a:r>
            <a:r>
              <a:rPr lang="en-US" sz="1800" b="1" u="sng" dirty="0">
                <a:effectLst/>
                <a:latin typeface="Times New Roman" panose="02020603050405020304" pitchFamily="18" charset="0"/>
                <a:ea typeface="Calibri" panose="020F0502020204030204" pitchFamily="34" charset="0"/>
              </a:rPr>
              <a:t> | </a:t>
            </a:r>
            <a:r>
              <a:rPr lang="en-US" sz="1800" b="1" u="sng" dirty="0" err="1">
                <a:effectLst/>
                <a:latin typeface="Times New Roman" panose="02020603050405020304" pitchFamily="18" charset="0"/>
                <a:ea typeface="Calibri" panose="020F0502020204030204" pitchFamily="34" charset="0"/>
              </a:rPr>
              <a:t>MeasureType</a:t>
            </a:r>
            <a:r>
              <a:rPr lang="en-US" sz="1800" b="1" u="sng" dirty="0">
                <a:effectLst/>
                <a:latin typeface="Times New Roman" panose="02020603050405020304" pitchFamily="18" charset="0"/>
                <a:ea typeface="Calibri" panose="020F0502020204030204" pitchFamily="34" charset="0"/>
              </a:rPr>
              <a:t>      | Description                           </a:t>
            </a:r>
            <a:r>
              <a:rPr lang="en-US" sz="1800" b="1" u="sng" dirty="0" err="1">
                <a:effectLst/>
                <a:latin typeface="Times New Roman" panose="02020603050405020304" pitchFamily="18" charset="0"/>
                <a:ea typeface="Calibri" panose="020F0502020204030204" pitchFamily="34" charset="0"/>
              </a:rPr>
              <a:t>ImplementationDate</a:t>
            </a:r>
            <a:endParaRPr lang="en-IN" sz="1600" dirty="0">
              <a:effectLst/>
              <a:latin typeface="Calibri" panose="020F0502020204030204" pitchFamily="34" charset="0"/>
              <a:ea typeface="Calibri" panose="020F0502020204030204" pitchFamily="34" charset="0"/>
            </a:endParaRPr>
          </a:p>
          <a:p>
            <a:r>
              <a:rPr lang="en-US" sz="1800" b="1" u="sng" dirty="0">
                <a:effectLst/>
                <a:latin typeface="Times New Roman" panose="02020603050405020304" pitchFamily="18" charset="0"/>
                <a:ea typeface="Calibri" panose="020F0502020204030204" pitchFamily="34" charset="0"/>
              </a:rPr>
              <a:t>--------------------------------------------------------------------------------------------------</a:t>
            </a:r>
            <a:endParaRPr lang="en-IN" sz="1600" dirty="0">
              <a:effectLst/>
              <a:latin typeface="Calibri" panose="020F0502020204030204" pitchFamily="34" charset="0"/>
              <a:ea typeface="Calibri" panose="020F0502020204030204" pitchFamily="34" charset="0"/>
            </a:endParaRPr>
          </a:p>
          <a:p>
            <a:r>
              <a:rPr lang="en-US" sz="1800" b="1" u="sng" dirty="0">
                <a:solidFill>
                  <a:srgbClr val="FF0000"/>
                </a:solidFill>
                <a:effectLst/>
                <a:latin typeface="Times New Roman" panose="02020603050405020304" pitchFamily="18" charset="0"/>
                <a:ea typeface="Calibri" panose="020F0502020204030204" pitchFamily="34" charset="0"/>
              </a:rPr>
              <a:t>1   </a:t>
            </a:r>
            <a:r>
              <a:rPr lang="en-US" sz="1800" b="1" u="sng" dirty="0">
                <a:effectLst/>
                <a:latin typeface="Times New Roman" panose="02020603050405020304" pitchFamily="18" charset="0"/>
                <a:ea typeface="Calibri" panose="020F0502020204030204" pitchFamily="34" charset="0"/>
              </a:rPr>
              <a:t>      | </a:t>
            </a:r>
            <a:r>
              <a:rPr lang="en-US" sz="1800" b="1" u="sng" dirty="0">
                <a:solidFill>
                  <a:srgbClr val="00B050"/>
                </a:solidFill>
                <a:effectLst/>
                <a:latin typeface="Times New Roman" panose="02020603050405020304" pitchFamily="18" charset="0"/>
                <a:ea typeface="Calibri" panose="020F0502020204030204" pitchFamily="34" charset="0"/>
              </a:rPr>
              <a:t>1   </a:t>
            </a:r>
            <a:r>
              <a:rPr lang="en-US" sz="1800" b="1" u="sng" dirty="0">
                <a:effectLst/>
                <a:latin typeface="Times New Roman" panose="02020603050405020304" pitchFamily="18" charset="0"/>
                <a:ea typeface="Calibri" panose="020F0502020204030204" pitchFamily="34" charset="0"/>
              </a:rPr>
              <a:t>       | Structural       | Reinforcement of riverbanks            | 2022-01-15</a:t>
            </a:r>
            <a:endParaRPr lang="en-IN" sz="1600" dirty="0">
              <a:effectLst/>
              <a:latin typeface="Calibri" panose="020F0502020204030204" pitchFamily="34" charset="0"/>
              <a:ea typeface="Calibri" panose="020F0502020204030204" pitchFamily="34" charset="0"/>
            </a:endParaRPr>
          </a:p>
          <a:p>
            <a:r>
              <a:rPr lang="en-US" sz="1800" b="1" u="sng" dirty="0">
                <a:solidFill>
                  <a:srgbClr val="FF0000"/>
                </a:solidFill>
                <a:effectLst/>
                <a:latin typeface="Times New Roman" panose="02020603050405020304" pitchFamily="18" charset="0"/>
                <a:ea typeface="Calibri" panose="020F0502020204030204" pitchFamily="34" charset="0"/>
              </a:rPr>
              <a:t>2   </a:t>
            </a:r>
            <a:r>
              <a:rPr lang="en-US" sz="1800" b="1" u="sng" dirty="0">
                <a:effectLst/>
                <a:latin typeface="Times New Roman" panose="02020603050405020304" pitchFamily="18" charset="0"/>
                <a:ea typeface="Calibri" panose="020F0502020204030204" pitchFamily="34" charset="0"/>
              </a:rPr>
              <a:t>      | </a:t>
            </a:r>
            <a:r>
              <a:rPr lang="en-US" sz="1800" b="1" u="sng" dirty="0">
                <a:solidFill>
                  <a:srgbClr val="00B050"/>
                </a:solidFill>
                <a:effectLst/>
                <a:latin typeface="Times New Roman" panose="02020603050405020304" pitchFamily="18" charset="0"/>
                <a:ea typeface="Calibri" panose="020F0502020204030204" pitchFamily="34" charset="0"/>
              </a:rPr>
              <a:t>2   </a:t>
            </a:r>
            <a:r>
              <a:rPr lang="en-US" sz="1800" b="1" u="sng" dirty="0">
                <a:effectLst/>
                <a:latin typeface="Times New Roman" panose="02020603050405020304" pitchFamily="18" charset="0"/>
                <a:ea typeface="Calibri" panose="020F0502020204030204" pitchFamily="34" charset="0"/>
              </a:rPr>
              <a:t>       | Early Warning    | Installation of flood sensors          | 2022-02-20</a:t>
            </a:r>
            <a:endParaRPr lang="en-IN" sz="1600" dirty="0">
              <a:effectLst/>
              <a:latin typeface="Calibri" panose="020F0502020204030204" pitchFamily="34" charset="0"/>
              <a:ea typeface="Calibri" panose="020F0502020204030204" pitchFamily="34" charset="0"/>
            </a:endParaRPr>
          </a:p>
          <a:p>
            <a:r>
              <a:rPr lang="en-US" sz="1800" b="1" u="sng" dirty="0">
                <a:solidFill>
                  <a:srgbClr val="FF0000"/>
                </a:solidFill>
                <a:effectLst/>
                <a:latin typeface="Times New Roman" panose="02020603050405020304" pitchFamily="18" charset="0"/>
                <a:ea typeface="Calibri" panose="020F0502020204030204" pitchFamily="34" charset="0"/>
              </a:rPr>
              <a:t>3   </a:t>
            </a:r>
            <a:r>
              <a:rPr lang="en-US" sz="1800" b="1" u="sng" dirty="0">
                <a:effectLst/>
                <a:latin typeface="Times New Roman" panose="02020603050405020304" pitchFamily="18" charset="0"/>
                <a:ea typeface="Calibri" panose="020F0502020204030204" pitchFamily="34" charset="0"/>
              </a:rPr>
              <a:t>      | </a:t>
            </a:r>
            <a:r>
              <a:rPr lang="en-US" sz="1800" b="1" u="sng" dirty="0">
                <a:solidFill>
                  <a:srgbClr val="00B050"/>
                </a:solidFill>
                <a:effectLst/>
                <a:latin typeface="Times New Roman" panose="02020603050405020304" pitchFamily="18" charset="0"/>
                <a:ea typeface="Calibri" panose="020F0502020204030204" pitchFamily="34" charset="0"/>
              </a:rPr>
              <a:t>3   </a:t>
            </a:r>
            <a:r>
              <a:rPr lang="en-US" sz="1800" b="1" u="sng" dirty="0">
                <a:effectLst/>
                <a:latin typeface="Times New Roman" panose="02020603050405020304" pitchFamily="18" charset="0"/>
                <a:ea typeface="Calibri" panose="020F0502020204030204" pitchFamily="34" charset="0"/>
              </a:rPr>
              <a:t>       | Community        | Conducting awareness campaigns          | 2022-03-25</a:t>
            </a:r>
            <a:endParaRPr lang="en-IN" sz="1600" dirty="0">
              <a:effectLst/>
              <a:latin typeface="Calibri" panose="020F0502020204030204" pitchFamily="34" charset="0"/>
              <a:ea typeface="Calibri" panose="020F0502020204030204" pitchFamily="34" charset="0"/>
            </a:endParaRPr>
          </a:p>
          <a:p>
            <a:r>
              <a:rPr lang="en-US" sz="1800" b="1" u="sng" dirty="0">
                <a:solidFill>
                  <a:srgbClr val="FF0000"/>
                </a:solidFill>
                <a:effectLst/>
                <a:latin typeface="Times New Roman" panose="02020603050405020304" pitchFamily="18" charset="0"/>
                <a:ea typeface="Calibri" panose="020F0502020204030204" pitchFamily="34" charset="0"/>
              </a:rPr>
              <a:t>4   </a:t>
            </a:r>
            <a:r>
              <a:rPr lang="en-US" sz="1800" b="1" u="sng" dirty="0">
                <a:effectLst/>
                <a:latin typeface="Times New Roman" panose="02020603050405020304" pitchFamily="18" charset="0"/>
                <a:ea typeface="Calibri" panose="020F0502020204030204" pitchFamily="34" charset="0"/>
              </a:rPr>
              <a:t>      | </a:t>
            </a:r>
            <a:r>
              <a:rPr lang="en-US" sz="1800" b="1" u="sng" dirty="0">
                <a:solidFill>
                  <a:srgbClr val="00B050"/>
                </a:solidFill>
                <a:effectLst/>
                <a:latin typeface="Times New Roman" panose="02020603050405020304" pitchFamily="18" charset="0"/>
                <a:ea typeface="Calibri" panose="020F0502020204030204" pitchFamily="34" charset="0"/>
              </a:rPr>
              <a:t>4   </a:t>
            </a:r>
            <a:r>
              <a:rPr lang="en-US" sz="1800" b="1" u="sng" dirty="0">
                <a:effectLst/>
                <a:latin typeface="Times New Roman" panose="02020603050405020304" pitchFamily="18" charset="0"/>
                <a:ea typeface="Calibri" panose="020F0502020204030204" pitchFamily="34" charset="0"/>
              </a:rPr>
              <a:t>       | Infrastructure   | Upgrading drainage systems             | 2022-04-30</a:t>
            </a:r>
            <a:endParaRPr lang="en-IN" sz="1600" dirty="0">
              <a:effectLst/>
              <a:latin typeface="Calibri" panose="020F0502020204030204" pitchFamily="34" charset="0"/>
              <a:ea typeface="Calibri" panose="020F0502020204030204" pitchFamily="34" charset="0"/>
            </a:endParaRPr>
          </a:p>
          <a:p>
            <a:r>
              <a:rPr lang="en-US" sz="1800" b="1" u="sng" dirty="0">
                <a:solidFill>
                  <a:srgbClr val="FF0000"/>
                </a:solidFill>
                <a:effectLst/>
                <a:latin typeface="Times New Roman" panose="02020603050405020304" pitchFamily="18" charset="0"/>
                <a:ea typeface="Calibri" panose="020F0502020204030204" pitchFamily="34" charset="0"/>
              </a:rPr>
              <a:t>5   </a:t>
            </a:r>
            <a:r>
              <a:rPr lang="en-US" sz="1800" b="1" u="sng" dirty="0">
                <a:effectLst/>
                <a:latin typeface="Times New Roman" panose="02020603050405020304" pitchFamily="18" charset="0"/>
                <a:ea typeface="Calibri" panose="020F0502020204030204" pitchFamily="34" charset="0"/>
              </a:rPr>
              <a:t>      | </a:t>
            </a:r>
            <a:r>
              <a:rPr lang="en-US" sz="1800" b="1" u="sng" dirty="0">
                <a:solidFill>
                  <a:srgbClr val="00B050"/>
                </a:solidFill>
                <a:effectLst/>
                <a:latin typeface="Times New Roman" panose="02020603050405020304" pitchFamily="18" charset="0"/>
                <a:ea typeface="Calibri" panose="020F0502020204030204" pitchFamily="34" charset="0"/>
              </a:rPr>
              <a:t>5   </a:t>
            </a:r>
            <a:r>
              <a:rPr lang="en-US" sz="1800" b="1" u="sng" dirty="0">
                <a:effectLst/>
                <a:latin typeface="Times New Roman" panose="02020603050405020304" pitchFamily="18" charset="0"/>
                <a:ea typeface="Calibri" panose="020F0502020204030204" pitchFamily="34" charset="0"/>
              </a:rPr>
              <a:t>       | Evacuation       | Establishment of evacuation routes     | 2022-05-10</a:t>
            </a:r>
            <a:endParaRPr lang="en-IN" sz="1600" dirty="0">
              <a:effectLst/>
              <a:latin typeface="Calibri" panose="020F0502020204030204" pitchFamily="34" charset="0"/>
              <a:ea typeface="Calibri" panose="020F0502020204030204" pitchFamily="34" charset="0"/>
            </a:endParaRPr>
          </a:p>
          <a:p>
            <a:r>
              <a:rPr lang="en-US" sz="1800" b="1" u="sng" dirty="0">
                <a:solidFill>
                  <a:srgbClr val="FF0000"/>
                </a:solidFill>
                <a:effectLst/>
                <a:latin typeface="Times New Roman" panose="02020603050405020304" pitchFamily="18" charset="0"/>
                <a:ea typeface="Calibri" panose="020F0502020204030204" pitchFamily="34" charset="0"/>
              </a:rPr>
              <a:t>6   </a:t>
            </a:r>
            <a:r>
              <a:rPr lang="en-US" sz="1800" b="1" u="sng" dirty="0">
                <a:effectLst/>
                <a:latin typeface="Times New Roman" panose="02020603050405020304" pitchFamily="18" charset="0"/>
                <a:ea typeface="Calibri" panose="020F0502020204030204" pitchFamily="34" charset="0"/>
              </a:rPr>
              <a:t>      | </a:t>
            </a:r>
            <a:r>
              <a:rPr lang="en-US" sz="1800" b="1" u="sng" dirty="0">
                <a:solidFill>
                  <a:srgbClr val="00B050"/>
                </a:solidFill>
                <a:effectLst/>
                <a:latin typeface="Times New Roman" panose="02020603050405020304" pitchFamily="18" charset="0"/>
                <a:ea typeface="Calibri" panose="020F0502020204030204" pitchFamily="34" charset="0"/>
              </a:rPr>
              <a:t>6   </a:t>
            </a:r>
            <a:r>
              <a:rPr lang="en-US" sz="1800" b="1" u="sng" dirty="0">
                <a:effectLst/>
                <a:latin typeface="Times New Roman" panose="02020603050405020304" pitchFamily="18" charset="0"/>
                <a:ea typeface="Calibri" panose="020F0502020204030204" pitchFamily="34" charset="0"/>
              </a:rPr>
              <a:t>       | Monitoring       | Implementing real-time monitoring      | 2022-06-15</a:t>
            </a:r>
            <a:endParaRPr lang="en-IN" sz="1600" dirty="0">
              <a:effectLst/>
              <a:latin typeface="Calibri" panose="020F0502020204030204" pitchFamily="34" charset="0"/>
              <a:ea typeface="Calibri" panose="020F0502020204030204" pitchFamily="34" charset="0"/>
            </a:endParaRPr>
          </a:p>
          <a:p>
            <a:r>
              <a:rPr lang="en-US" sz="1800" b="1" u="sng" dirty="0">
                <a:solidFill>
                  <a:srgbClr val="FF0000"/>
                </a:solidFill>
                <a:effectLst/>
                <a:latin typeface="Times New Roman" panose="02020603050405020304" pitchFamily="18" charset="0"/>
                <a:ea typeface="Calibri" panose="020F0502020204030204" pitchFamily="34" charset="0"/>
              </a:rPr>
              <a:t>7   </a:t>
            </a:r>
            <a:r>
              <a:rPr lang="en-US" sz="1800" b="1" u="sng" dirty="0">
                <a:effectLst/>
                <a:latin typeface="Times New Roman" panose="02020603050405020304" pitchFamily="18" charset="0"/>
                <a:ea typeface="Calibri" panose="020F0502020204030204" pitchFamily="34" charset="0"/>
              </a:rPr>
              <a:t>      | </a:t>
            </a:r>
            <a:r>
              <a:rPr lang="en-US" sz="1800" b="1" u="sng" dirty="0">
                <a:solidFill>
                  <a:srgbClr val="00B050"/>
                </a:solidFill>
                <a:effectLst/>
                <a:latin typeface="Times New Roman" panose="02020603050405020304" pitchFamily="18" charset="0"/>
                <a:ea typeface="Calibri" panose="020F0502020204030204" pitchFamily="34" charset="0"/>
              </a:rPr>
              <a:t>7   </a:t>
            </a:r>
            <a:r>
              <a:rPr lang="en-US" sz="1800" b="1" u="sng" dirty="0">
                <a:effectLst/>
                <a:latin typeface="Times New Roman" panose="02020603050405020304" pitchFamily="18" charset="0"/>
                <a:ea typeface="Calibri" panose="020F0502020204030204" pitchFamily="34" charset="0"/>
              </a:rPr>
              <a:t>       | Preparedness     | Training emergency response teams      | 2022-07-20</a:t>
            </a:r>
            <a:endParaRPr lang="en-IN" sz="1600" dirty="0">
              <a:effectLst/>
              <a:latin typeface="Calibri" panose="020F0502020204030204" pitchFamily="34" charset="0"/>
              <a:ea typeface="Calibri" panose="020F0502020204030204" pitchFamily="34" charset="0"/>
            </a:endParaRPr>
          </a:p>
          <a:p>
            <a:r>
              <a:rPr lang="en-US" sz="1800" b="1" u="sng" dirty="0">
                <a:solidFill>
                  <a:srgbClr val="FF0000"/>
                </a:solidFill>
                <a:effectLst/>
                <a:latin typeface="Times New Roman" panose="02020603050405020304" pitchFamily="18" charset="0"/>
                <a:ea typeface="Calibri" panose="020F0502020204030204" pitchFamily="34" charset="0"/>
              </a:rPr>
              <a:t>8   </a:t>
            </a:r>
            <a:r>
              <a:rPr lang="en-US" sz="1800" b="1" u="sng" dirty="0">
                <a:effectLst/>
                <a:latin typeface="Times New Roman" panose="02020603050405020304" pitchFamily="18" charset="0"/>
                <a:ea typeface="Calibri" panose="020F0502020204030204" pitchFamily="34" charset="0"/>
              </a:rPr>
              <a:t>      | </a:t>
            </a:r>
            <a:r>
              <a:rPr lang="en-US" sz="1800" b="1" u="sng" dirty="0">
                <a:solidFill>
                  <a:srgbClr val="00B050"/>
                </a:solidFill>
                <a:effectLst/>
                <a:latin typeface="Times New Roman" panose="02020603050405020304" pitchFamily="18" charset="0"/>
                <a:ea typeface="Calibri" panose="020F0502020204030204" pitchFamily="34" charset="0"/>
              </a:rPr>
              <a:t>8   </a:t>
            </a:r>
            <a:r>
              <a:rPr lang="en-US" sz="1800" b="1" u="sng" dirty="0">
                <a:effectLst/>
                <a:latin typeface="Times New Roman" panose="02020603050405020304" pitchFamily="18" charset="0"/>
                <a:ea typeface="Calibri" panose="020F0502020204030204" pitchFamily="34" charset="0"/>
              </a:rPr>
              <a:t>       | Communication    | Enhancing public communication channels| 2022-08-25</a:t>
            </a:r>
            <a:endParaRPr lang="en-IN" sz="1600" dirty="0">
              <a:effectLst/>
              <a:latin typeface="Calibri" panose="020F0502020204030204" pitchFamily="34" charset="0"/>
              <a:ea typeface="Calibri" panose="020F0502020204030204" pitchFamily="34" charset="0"/>
            </a:endParaRPr>
          </a:p>
          <a:p>
            <a:r>
              <a:rPr lang="en-US" sz="1800" b="1" u="sng" dirty="0">
                <a:solidFill>
                  <a:srgbClr val="FF0000"/>
                </a:solidFill>
                <a:effectLst/>
                <a:latin typeface="Times New Roman" panose="02020603050405020304" pitchFamily="18" charset="0"/>
                <a:ea typeface="Calibri" panose="020F0502020204030204" pitchFamily="34" charset="0"/>
              </a:rPr>
              <a:t>9   </a:t>
            </a:r>
            <a:r>
              <a:rPr lang="en-US" sz="1800" b="1" u="sng" dirty="0">
                <a:effectLst/>
                <a:latin typeface="Times New Roman" panose="02020603050405020304" pitchFamily="18" charset="0"/>
                <a:ea typeface="Calibri" panose="020F0502020204030204" pitchFamily="34" charset="0"/>
              </a:rPr>
              <a:t>      | </a:t>
            </a:r>
            <a:r>
              <a:rPr lang="en-US" sz="1800" b="1" u="sng" dirty="0">
                <a:solidFill>
                  <a:srgbClr val="00B050"/>
                </a:solidFill>
                <a:effectLst/>
                <a:latin typeface="Times New Roman" panose="02020603050405020304" pitchFamily="18" charset="0"/>
                <a:ea typeface="Calibri" panose="020F0502020204030204" pitchFamily="34" charset="0"/>
              </a:rPr>
              <a:t>9   </a:t>
            </a:r>
            <a:r>
              <a:rPr lang="en-US" sz="1800" b="1" u="sng" dirty="0">
                <a:effectLst/>
                <a:latin typeface="Times New Roman" panose="02020603050405020304" pitchFamily="18" charset="0"/>
                <a:ea typeface="Calibri" panose="020F0502020204030204" pitchFamily="34" charset="0"/>
              </a:rPr>
              <a:t>       | Equipment        | Procurement of emergency supplies      | 2022-09-05</a:t>
            </a:r>
            <a:endParaRPr lang="en-IN" sz="1600" dirty="0">
              <a:effectLst/>
              <a:latin typeface="Calibri" panose="020F0502020204030204" pitchFamily="34" charset="0"/>
              <a:ea typeface="Calibri" panose="020F0502020204030204" pitchFamily="34" charset="0"/>
            </a:endParaRPr>
          </a:p>
          <a:p>
            <a:r>
              <a:rPr lang="en-US" sz="1800" b="1" u="sng" dirty="0">
                <a:solidFill>
                  <a:srgbClr val="FF0000"/>
                </a:solidFill>
                <a:effectLst/>
                <a:latin typeface="Times New Roman" panose="02020603050405020304" pitchFamily="18" charset="0"/>
                <a:ea typeface="Calibri" panose="020F0502020204030204" pitchFamily="34" charset="0"/>
              </a:rPr>
              <a:t>10 </a:t>
            </a:r>
            <a:r>
              <a:rPr lang="en-US" sz="1800" b="1" u="sng" dirty="0">
                <a:effectLst/>
                <a:latin typeface="Times New Roman" panose="02020603050405020304" pitchFamily="18" charset="0"/>
                <a:ea typeface="Calibri" panose="020F0502020204030204" pitchFamily="34" charset="0"/>
              </a:rPr>
              <a:t>       |</a:t>
            </a:r>
            <a:r>
              <a:rPr lang="en-US" sz="1800" b="1" u="sng" dirty="0">
                <a:solidFill>
                  <a:srgbClr val="00B050"/>
                </a:solidFill>
                <a:effectLst/>
                <a:latin typeface="Times New Roman" panose="02020603050405020304" pitchFamily="18" charset="0"/>
                <a:ea typeface="Calibri" panose="020F0502020204030204" pitchFamily="34" charset="0"/>
              </a:rPr>
              <a:t> 10</a:t>
            </a:r>
            <a:r>
              <a:rPr lang="en-US" sz="1800" b="1" u="sng" dirty="0">
                <a:effectLst/>
                <a:latin typeface="Times New Roman" panose="02020603050405020304" pitchFamily="18" charset="0"/>
                <a:ea typeface="Calibri" panose="020F0502020204030204" pitchFamily="34" charset="0"/>
              </a:rPr>
              <a:t>         | Technology       | Implementing GIS-based flood modeling  | 2022-10-10</a:t>
            </a:r>
            <a:endParaRPr lang="en-IN" sz="1600" dirty="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34106720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2D2A9E6-417E-FCFD-5761-4D5011CC5FEE}"/>
              </a:ext>
            </a:extLst>
          </p:cNvPr>
          <p:cNvSpPr txBox="1"/>
          <p:nvPr/>
        </p:nvSpPr>
        <p:spPr>
          <a:xfrm>
            <a:off x="1155940" y="120770"/>
            <a:ext cx="9782354" cy="6740307"/>
          </a:xfrm>
          <a:prstGeom prst="rect">
            <a:avLst/>
          </a:prstGeom>
          <a:noFill/>
        </p:spPr>
        <p:txBody>
          <a:bodyPr wrap="square" rtlCol="0">
            <a:spAutoFit/>
          </a:bodyPr>
          <a:lstStyle/>
          <a:p>
            <a:pPr marL="88900">
              <a:spcBef>
                <a:spcPts val="445"/>
              </a:spcBef>
              <a:spcAft>
                <a:spcPts val="0"/>
              </a:spcAft>
            </a:pPr>
            <a:r>
              <a:rPr lang="en-US" sz="1800" b="1" u="heavy" dirty="0">
                <a:effectLst/>
                <a:latin typeface="Times New Roman" panose="02020603050405020304" pitchFamily="18" charset="0"/>
                <a:ea typeface="Calibri" panose="020F0502020204030204" pitchFamily="34" charset="0"/>
                <a:cs typeface="Calibri" panose="020F0502020204030204" pitchFamily="34" charset="0"/>
              </a:rPr>
              <a:t>AIM:</a:t>
            </a:r>
            <a:endParaRPr lang="en-IN" sz="1800" dirty="0">
              <a:effectLst/>
              <a:latin typeface="Calibri" panose="020F0502020204030204" pitchFamily="34" charset="0"/>
              <a:ea typeface="Calibri" panose="020F0502020204030204" pitchFamily="34" charset="0"/>
            </a:endParaRPr>
          </a:p>
          <a:p>
            <a:pPr marL="88900"/>
            <a:r>
              <a:rPr lang="en-US" sz="1800" dirty="0">
                <a:effectLst/>
                <a:latin typeface="Times New Roman" panose="02020603050405020304" pitchFamily="18" charset="0"/>
                <a:ea typeface="Calibri" panose="020F0502020204030204" pitchFamily="34" charset="0"/>
                <a:cs typeface="Calibri" panose="020F0502020204030204" pitchFamily="34" charset="0"/>
              </a:rPr>
              <a:t>	To develop a Flood Risk Prediction and A Warning System using DBMS that integrates historical flood data, terrain information, and climate models to predict flood risks and henceforth Provide early warning alerts to residents and authorities, allowing for proactive measures to mitigate damage.</a:t>
            </a:r>
          </a:p>
          <a:p>
            <a:pPr marL="88900"/>
            <a:r>
              <a:rPr lang="en-US" sz="1800" b="1" u="heavy" dirty="0">
                <a:effectLst/>
                <a:latin typeface="Times New Roman" panose="02020603050405020304" pitchFamily="18" charset="0"/>
                <a:ea typeface="Calibri" panose="020F0502020204030204" pitchFamily="34" charset="0"/>
                <a:cs typeface="Calibri" panose="020F0502020204030204" pitchFamily="34" charset="0"/>
              </a:rPr>
              <a:t>PROBLEM STATEMENT:</a:t>
            </a:r>
            <a:endParaRPr lang="en-IN" sz="1800" dirty="0">
              <a:effectLst/>
              <a:latin typeface="Calibri" panose="020F0502020204030204" pitchFamily="34" charset="0"/>
              <a:ea typeface="Calibri" panose="020F0502020204030204" pitchFamily="34" charset="0"/>
            </a:endParaRPr>
          </a:p>
          <a:p>
            <a:pPr marL="88900"/>
            <a:r>
              <a:rPr lang="en-US" sz="1800" b="1" u="none" strike="noStrike" dirty="0">
                <a:effectLst/>
                <a:latin typeface="Times New Roman" panose="02020603050405020304" pitchFamily="18" charset="0"/>
                <a:ea typeface="Calibri" panose="020F0502020204030204" pitchFamily="34" charset="0"/>
                <a:cs typeface="Calibri" panose="020F0502020204030204" pitchFamily="34" charset="0"/>
              </a:rPr>
              <a:t> </a:t>
            </a:r>
            <a:endParaRPr lang="en-IN" sz="1800" dirty="0">
              <a:effectLst/>
              <a:latin typeface="Calibri" panose="020F0502020204030204" pitchFamily="34" charset="0"/>
              <a:ea typeface="Calibri" panose="020F0502020204030204" pitchFamily="34" charset="0"/>
            </a:endParaRPr>
          </a:p>
          <a:p>
            <a:pPr marL="88900"/>
            <a:r>
              <a:rPr lang="en-US" sz="1800" dirty="0">
                <a:effectLst/>
                <a:latin typeface="Times New Roman" panose="02020603050405020304" pitchFamily="18" charset="0"/>
                <a:ea typeface="Calibri" panose="020F0502020204030204" pitchFamily="34" charset="0"/>
                <a:cs typeface="Calibri" panose="020F0502020204030204" pitchFamily="34" charset="0"/>
              </a:rPr>
              <a:t>In light of the escalating frequency and heightened severity of flooding incidents, there arises an imperative for the development of an advanced Flood Risk Prediction and Warning System. The objective is to construct a sophisticated Database Management System (DBMS) that seamlessly amalgamates historical flood data, terrain particulars, and climate models with the utmost precision for the purpose of predicting flood risks. The resultant system is envisioned to furnish punctual and dependable early warning alerts to both residents and authorities, affording them the opportunity to proactively undertake measures and execute efficacious strategies in order to preemptively address and alleviate potential damages. The Key Objectives of this project include Data Integration, Database Design and Management, Flood Risk </a:t>
            </a:r>
            <a:r>
              <a:rPr lang="en-US" sz="1800" dirty="0" err="1">
                <a:effectLst/>
                <a:latin typeface="Times New Roman" panose="02020603050405020304" pitchFamily="18" charset="0"/>
                <a:ea typeface="Calibri" panose="020F0502020204030204" pitchFamily="34" charset="0"/>
                <a:cs typeface="Calibri" panose="020F0502020204030204" pitchFamily="34" charset="0"/>
              </a:rPr>
              <a:t>Prediction,Early</a:t>
            </a:r>
            <a:r>
              <a:rPr lang="en-US" sz="1800" dirty="0">
                <a:effectLst/>
                <a:latin typeface="Times New Roman" panose="02020603050405020304" pitchFamily="18" charset="0"/>
                <a:ea typeface="Calibri" panose="020F0502020204030204" pitchFamily="34" charset="0"/>
                <a:cs typeface="Calibri" panose="020F0502020204030204" pitchFamily="34" charset="0"/>
              </a:rPr>
              <a:t> Warning System, User-friendly Interface, Proactive Measures coupled with Mitigation providing Scalability and Reliability.</a:t>
            </a:r>
            <a:endParaRPr lang="en-IN" sz="1800" dirty="0">
              <a:effectLst/>
              <a:latin typeface="Calibri" panose="020F0502020204030204" pitchFamily="34" charset="0"/>
              <a:ea typeface="Calibri" panose="020F0502020204030204" pitchFamily="34" charset="0"/>
            </a:endParaRPr>
          </a:p>
          <a:p>
            <a:pPr marL="88900"/>
            <a:r>
              <a:rPr lang="en-US" sz="1800" dirty="0">
                <a:effectLst/>
                <a:latin typeface="Times New Roman" panose="02020603050405020304" pitchFamily="18" charset="0"/>
                <a:ea typeface="Calibri" panose="020F0502020204030204" pitchFamily="34" charset="0"/>
                <a:cs typeface="Calibri" panose="020F0502020204030204" pitchFamily="34" charset="0"/>
              </a:rPr>
              <a:t> </a:t>
            </a:r>
            <a:r>
              <a:rPr lang="en-US" sz="1800" b="1" u="heavy" dirty="0">
                <a:effectLst/>
                <a:latin typeface="Times New Roman" panose="02020603050405020304" pitchFamily="18" charset="0"/>
                <a:ea typeface="Calibri" panose="020F0502020204030204" pitchFamily="34" charset="0"/>
                <a:cs typeface="Calibri" panose="020F0502020204030204" pitchFamily="34" charset="0"/>
              </a:rPr>
              <a:t>RESULT:</a:t>
            </a:r>
            <a:endParaRPr lang="en-IN" sz="1800" dirty="0">
              <a:effectLst/>
              <a:latin typeface="Calibri" panose="020F0502020204030204" pitchFamily="34" charset="0"/>
              <a:ea typeface="Calibri" panose="020F0502020204030204" pitchFamily="34" charset="0"/>
            </a:endParaRPr>
          </a:p>
          <a:p>
            <a:pPr marL="88900"/>
            <a:r>
              <a:rPr lang="en-US" sz="1800" b="1" u="none" strike="noStrike" dirty="0">
                <a:effectLst/>
                <a:latin typeface="Times New Roman" panose="02020603050405020304" pitchFamily="18" charset="0"/>
                <a:ea typeface="Calibri" panose="020F0502020204030204" pitchFamily="34" charset="0"/>
                <a:cs typeface="Calibri" panose="020F0502020204030204" pitchFamily="34" charset="0"/>
              </a:rPr>
              <a:t> </a:t>
            </a:r>
            <a:r>
              <a:rPr lang="en-US" sz="1800" dirty="0">
                <a:effectLst/>
                <a:latin typeface="Times New Roman" panose="02020603050405020304" pitchFamily="18" charset="0"/>
                <a:ea typeface="Calibri" panose="020F0502020204030204" pitchFamily="34" charset="0"/>
                <a:cs typeface="Calibri" panose="020F0502020204030204" pitchFamily="34" charset="0"/>
              </a:rPr>
              <a:t>Our Flood Risk Prediction System works for all regions irrespective of many topological conditions with keen consciousness of the micro errors to provide an early warning which helps the government and the people.</a:t>
            </a:r>
            <a:endParaRPr lang="en-IN" sz="1800" dirty="0">
              <a:effectLst/>
              <a:latin typeface="Calibri" panose="020F0502020204030204" pitchFamily="34" charset="0"/>
              <a:ea typeface="Calibri" panose="020F0502020204030204" pitchFamily="34" charset="0"/>
            </a:endParaRPr>
          </a:p>
          <a:p>
            <a:pPr marL="88900"/>
            <a:r>
              <a:rPr lang="en-US" sz="1800" dirty="0">
                <a:effectLst/>
                <a:latin typeface="Times New Roman" panose="02020603050405020304" pitchFamily="18" charset="0"/>
                <a:ea typeface="Calibri" panose="020F0502020204030204" pitchFamily="34" charset="0"/>
                <a:cs typeface="Calibri" panose="020F0502020204030204" pitchFamily="34" charset="0"/>
              </a:rPr>
              <a:t>The goal is to provide a Flood Risk Prediction coupled with a Warning system that contributes significantly to enhancing community resilience, reducing property damage, and saving lives in flood-prone regions.</a:t>
            </a:r>
            <a:endParaRPr lang="en-IN" sz="1800" dirty="0">
              <a:effectLst/>
              <a:latin typeface="Calibri" panose="020F0502020204030204" pitchFamily="34" charset="0"/>
              <a:ea typeface="Calibri" panose="020F0502020204030204" pitchFamily="34" charset="0"/>
            </a:endParaRPr>
          </a:p>
          <a:p>
            <a:pPr marL="88900"/>
            <a:endParaRPr lang="en-IN" sz="1800" dirty="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24200435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7FDDB3F-31F2-60F3-525B-1D86B17EE805}"/>
              </a:ext>
            </a:extLst>
          </p:cNvPr>
          <p:cNvSpPr txBox="1"/>
          <p:nvPr/>
        </p:nvSpPr>
        <p:spPr>
          <a:xfrm>
            <a:off x="1173192" y="1123148"/>
            <a:ext cx="9704717" cy="4031873"/>
          </a:xfrm>
          <a:prstGeom prst="rect">
            <a:avLst/>
          </a:prstGeom>
          <a:noFill/>
        </p:spPr>
        <p:txBody>
          <a:bodyPr wrap="square">
            <a:spAutoFit/>
          </a:bodyPr>
          <a:lstStyle/>
          <a:p>
            <a:r>
              <a:rPr lang="en-US" sz="2000" b="1" u="sng" dirty="0">
                <a:effectLst/>
                <a:latin typeface="Times New Roman" panose="02020603050405020304" pitchFamily="18" charset="0"/>
                <a:ea typeface="Calibri" panose="020F0502020204030204" pitchFamily="34" charset="0"/>
              </a:rPr>
              <a:t>5)RESIDENT TABLE:</a:t>
            </a:r>
            <a:endParaRPr lang="en-IN" sz="1400" dirty="0">
              <a:effectLst/>
              <a:latin typeface="Calibri" panose="020F0502020204030204" pitchFamily="34" charset="0"/>
              <a:ea typeface="Calibri" panose="020F0502020204030204" pitchFamily="34" charset="0"/>
            </a:endParaRPr>
          </a:p>
          <a:p>
            <a:r>
              <a:rPr lang="en-US" sz="2000" b="1" u="none" strike="noStrike" dirty="0">
                <a:effectLst/>
                <a:latin typeface="Times New Roman" panose="02020603050405020304" pitchFamily="18" charset="0"/>
                <a:ea typeface="Calibri" panose="020F0502020204030204" pitchFamily="34" charset="0"/>
              </a:rPr>
              <a:t> </a:t>
            </a:r>
            <a:endParaRPr lang="en-IN" sz="1400" dirty="0">
              <a:effectLst/>
              <a:latin typeface="Calibri" panose="020F0502020204030204" pitchFamily="34" charset="0"/>
              <a:ea typeface="Calibri" panose="020F0502020204030204" pitchFamily="34" charset="0"/>
            </a:endParaRPr>
          </a:p>
          <a:p>
            <a:r>
              <a:rPr lang="en-US" sz="1800" b="1" u="sng" dirty="0" err="1">
                <a:solidFill>
                  <a:srgbClr val="FF0000"/>
                </a:solidFill>
                <a:effectLst/>
                <a:latin typeface="Times New Roman" panose="02020603050405020304" pitchFamily="18" charset="0"/>
                <a:ea typeface="Calibri" panose="020F0502020204030204" pitchFamily="34" charset="0"/>
              </a:rPr>
              <a:t>ResidentID</a:t>
            </a:r>
            <a:r>
              <a:rPr lang="en-US" sz="1800" b="1" u="sng" dirty="0">
                <a:effectLst/>
                <a:latin typeface="Times New Roman" panose="02020603050405020304" pitchFamily="18" charset="0"/>
                <a:ea typeface="Calibri" panose="020F0502020204030204" pitchFamily="34" charset="0"/>
              </a:rPr>
              <a:t> | Name         | Address               | </a:t>
            </a:r>
            <a:r>
              <a:rPr lang="en-US" sz="1800" b="1" u="sng" dirty="0" err="1">
                <a:effectLst/>
                <a:latin typeface="Times New Roman" panose="02020603050405020304" pitchFamily="18" charset="0"/>
                <a:ea typeface="Calibri" panose="020F0502020204030204" pitchFamily="34" charset="0"/>
              </a:rPr>
              <a:t>ContactNumber</a:t>
            </a:r>
            <a:r>
              <a:rPr lang="en-US" sz="1800" b="1" u="sng" dirty="0">
                <a:effectLst/>
                <a:latin typeface="Times New Roman" panose="02020603050405020304" pitchFamily="18" charset="0"/>
                <a:ea typeface="Calibri" panose="020F0502020204030204" pitchFamily="34" charset="0"/>
              </a:rPr>
              <a:t>  | </a:t>
            </a:r>
            <a:r>
              <a:rPr lang="en-US" sz="1800" b="1" u="sng" dirty="0" err="1">
                <a:solidFill>
                  <a:srgbClr val="00B050"/>
                </a:solidFill>
                <a:effectLst/>
                <a:latin typeface="Times New Roman" panose="02020603050405020304" pitchFamily="18" charset="0"/>
                <a:ea typeface="Calibri" panose="020F0502020204030204" pitchFamily="34" charset="0"/>
              </a:rPr>
              <a:t>LocationID</a:t>
            </a:r>
            <a:endParaRPr lang="en-IN" sz="1400" dirty="0">
              <a:effectLst/>
              <a:latin typeface="Calibri" panose="020F0502020204030204" pitchFamily="34" charset="0"/>
              <a:ea typeface="Calibri" panose="020F0502020204030204" pitchFamily="34" charset="0"/>
            </a:endParaRPr>
          </a:p>
          <a:p>
            <a:r>
              <a:rPr lang="en-US" sz="1800" b="1" u="sng" dirty="0">
                <a:effectLst/>
                <a:latin typeface="Times New Roman" panose="02020603050405020304" pitchFamily="18" charset="0"/>
                <a:ea typeface="Calibri" panose="020F0502020204030204" pitchFamily="34" charset="0"/>
              </a:rPr>
              <a:t>---------------------------------------------------------------------------------</a:t>
            </a:r>
            <a:endParaRPr lang="en-IN" sz="1400" dirty="0">
              <a:effectLst/>
              <a:latin typeface="Calibri" panose="020F0502020204030204" pitchFamily="34" charset="0"/>
              <a:ea typeface="Calibri" panose="020F0502020204030204" pitchFamily="34" charset="0"/>
            </a:endParaRPr>
          </a:p>
          <a:p>
            <a:r>
              <a:rPr lang="en-US" sz="1800" b="1" u="sng" dirty="0">
                <a:solidFill>
                  <a:srgbClr val="FF0000"/>
                </a:solidFill>
                <a:effectLst/>
                <a:latin typeface="Times New Roman" panose="02020603050405020304" pitchFamily="18" charset="0"/>
                <a:ea typeface="Calibri" panose="020F0502020204030204" pitchFamily="34" charset="0"/>
              </a:rPr>
              <a:t>1 </a:t>
            </a:r>
            <a:r>
              <a:rPr lang="en-US" sz="1800" b="1" u="sng" dirty="0">
                <a:effectLst/>
                <a:latin typeface="Times New Roman" panose="02020603050405020304" pitchFamily="18" charset="0"/>
                <a:ea typeface="Calibri" panose="020F0502020204030204" pitchFamily="34" charset="0"/>
              </a:rPr>
              <a:t>         | John Doe     | 123 Main St, City     | 123-456-7890  | </a:t>
            </a:r>
            <a:r>
              <a:rPr lang="en-US" sz="1800" b="1" u="sng" dirty="0">
                <a:solidFill>
                  <a:srgbClr val="00B050"/>
                </a:solidFill>
                <a:effectLst/>
                <a:latin typeface="Times New Roman" panose="02020603050405020304" pitchFamily="18" charset="0"/>
                <a:ea typeface="Calibri" panose="020F0502020204030204" pitchFamily="34" charset="0"/>
              </a:rPr>
              <a:t>1</a:t>
            </a:r>
            <a:endParaRPr lang="en-IN" sz="1400" dirty="0">
              <a:effectLst/>
              <a:latin typeface="Calibri" panose="020F0502020204030204" pitchFamily="34" charset="0"/>
              <a:ea typeface="Calibri" panose="020F0502020204030204" pitchFamily="34" charset="0"/>
            </a:endParaRPr>
          </a:p>
          <a:p>
            <a:r>
              <a:rPr lang="en-US" sz="1800" b="1" u="sng" dirty="0">
                <a:solidFill>
                  <a:srgbClr val="FF0000"/>
                </a:solidFill>
                <a:effectLst/>
                <a:latin typeface="Times New Roman" panose="02020603050405020304" pitchFamily="18" charset="0"/>
                <a:ea typeface="Calibri" panose="020F0502020204030204" pitchFamily="34" charset="0"/>
              </a:rPr>
              <a:t>2 </a:t>
            </a:r>
            <a:r>
              <a:rPr lang="en-US" sz="1800" b="1" u="sng" dirty="0">
                <a:effectLst/>
                <a:latin typeface="Times New Roman" panose="02020603050405020304" pitchFamily="18" charset="0"/>
                <a:ea typeface="Calibri" panose="020F0502020204030204" pitchFamily="34" charset="0"/>
              </a:rPr>
              <a:t>         | Jane Smith   | 456 Oak Ave, Town     | 456-789-0123  | </a:t>
            </a:r>
            <a:r>
              <a:rPr lang="en-US" sz="1800" b="1" u="sng" dirty="0">
                <a:solidFill>
                  <a:srgbClr val="00B050"/>
                </a:solidFill>
                <a:effectLst/>
                <a:latin typeface="Times New Roman" panose="02020603050405020304" pitchFamily="18" charset="0"/>
                <a:ea typeface="Calibri" panose="020F0502020204030204" pitchFamily="34" charset="0"/>
              </a:rPr>
              <a:t>2</a:t>
            </a:r>
            <a:endParaRPr lang="en-IN" sz="1400" dirty="0">
              <a:effectLst/>
              <a:latin typeface="Calibri" panose="020F0502020204030204" pitchFamily="34" charset="0"/>
              <a:ea typeface="Calibri" panose="020F0502020204030204" pitchFamily="34" charset="0"/>
            </a:endParaRPr>
          </a:p>
          <a:p>
            <a:r>
              <a:rPr lang="en-US" sz="1800" b="1" u="sng" dirty="0">
                <a:solidFill>
                  <a:srgbClr val="FF0000"/>
                </a:solidFill>
                <a:effectLst/>
                <a:latin typeface="Times New Roman" panose="02020603050405020304" pitchFamily="18" charset="0"/>
                <a:ea typeface="Calibri" panose="020F0502020204030204" pitchFamily="34" charset="0"/>
              </a:rPr>
              <a:t>3 </a:t>
            </a:r>
            <a:r>
              <a:rPr lang="en-US" sz="1800" b="1" u="sng" dirty="0">
                <a:effectLst/>
                <a:latin typeface="Times New Roman" panose="02020603050405020304" pitchFamily="18" charset="0"/>
                <a:ea typeface="Calibri" panose="020F0502020204030204" pitchFamily="34" charset="0"/>
              </a:rPr>
              <a:t>         | David Johnson| 789 Elm Rd, Village   | 789-012-3456  | </a:t>
            </a:r>
            <a:r>
              <a:rPr lang="en-US" sz="1800" b="1" u="sng" dirty="0">
                <a:solidFill>
                  <a:srgbClr val="00B050"/>
                </a:solidFill>
                <a:effectLst/>
                <a:latin typeface="Times New Roman" panose="02020603050405020304" pitchFamily="18" charset="0"/>
                <a:ea typeface="Calibri" panose="020F0502020204030204" pitchFamily="34" charset="0"/>
              </a:rPr>
              <a:t>3</a:t>
            </a:r>
            <a:endParaRPr lang="en-IN" sz="1400" dirty="0">
              <a:effectLst/>
              <a:latin typeface="Calibri" panose="020F0502020204030204" pitchFamily="34" charset="0"/>
              <a:ea typeface="Calibri" panose="020F0502020204030204" pitchFamily="34" charset="0"/>
            </a:endParaRPr>
          </a:p>
          <a:p>
            <a:r>
              <a:rPr lang="en-US" sz="1800" b="1" u="sng" dirty="0">
                <a:solidFill>
                  <a:srgbClr val="FF0000"/>
                </a:solidFill>
                <a:effectLst/>
                <a:latin typeface="Times New Roman" panose="02020603050405020304" pitchFamily="18" charset="0"/>
                <a:ea typeface="Calibri" panose="020F0502020204030204" pitchFamily="34" charset="0"/>
              </a:rPr>
              <a:t>4 </a:t>
            </a:r>
            <a:r>
              <a:rPr lang="en-US" sz="1800" b="1" u="sng" dirty="0">
                <a:effectLst/>
                <a:latin typeface="Times New Roman" panose="02020603050405020304" pitchFamily="18" charset="0"/>
                <a:ea typeface="Calibri" panose="020F0502020204030204" pitchFamily="34" charset="0"/>
              </a:rPr>
              <a:t>         | Sarah Brown  | 321 Pine Blvd, Suburb | 321-654-9870  | </a:t>
            </a:r>
            <a:r>
              <a:rPr lang="en-US" sz="1800" b="1" u="sng" dirty="0">
                <a:solidFill>
                  <a:srgbClr val="00B050"/>
                </a:solidFill>
                <a:effectLst/>
                <a:latin typeface="Times New Roman" panose="02020603050405020304" pitchFamily="18" charset="0"/>
                <a:ea typeface="Calibri" panose="020F0502020204030204" pitchFamily="34" charset="0"/>
              </a:rPr>
              <a:t>4</a:t>
            </a:r>
            <a:endParaRPr lang="en-IN" sz="1400" dirty="0">
              <a:effectLst/>
              <a:latin typeface="Calibri" panose="020F0502020204030204" pitchFamily="34" charset="0"/>
              <a:ea typeface="Calibri" panose="020F0502020204030204" pitchFamily="34" charset="0"/>
            </a:endParaRPr>
          </a:p>
          <a:p>
            <a:r>
              <a:rPr lang="en-US" sz="1800" b="1" u="sng" dirty="0">
                <a:solidFill>
                  <a:srgbClr val="FF0000"/>
                </a:solidFill>
                <a:effectLst/>
                <a:latin typeface="Times New Roman" panose="02020603050405020304" pitchFamily="18" charset="0"/>
                <a:ea typeface="Calibri" panose="020F0502020204030204" pitchFamily="34" charset="0"/>
              </a:rPr>
              <a:t>5 </a:t>
            </a:r>
            <a:r>
              <a:rPr lang="en-US" sz="1800" b="1" u="sng" dirty="0">
                <a:effectLst/>
                <a:latin typeface="Times New Roman" panose="02020603050405020304" pitchFamily="18" charset="0"/>
                <a:ea typeface="Calibri" panose="020F0502020204030204" pitchFamily="34" charset="0"/>
              </a:rPr>
              <a:t>         | Emily Wilson | 567 Maple Dr, Hamlet  | 567-890-1234  | </a:t>
            </a:r>
            <a:r>
              <a:rPr lang="en-US" sz="1800" b="1" u="sng" dirty="0">
                <a:solidFill>
                  <a:srgbClr val="00B050"/>
                </a:solidFill>
                <a:effectLst/>
                <a:latin typeface="Times New Roman" panose="02020603050405020304" pitchFamily="18" charset="0"/>
                <a:ea typeface="Calibri" panose="020F0502020204030204" pitchFamily="34" charset="0"/>
              </a:rPr>
              <a:t>5</a:t>
            </a:r>
            <a:endParaRPr lang="en-IN" sz="1400" dirty="0">
              <a:effectLst/>
              <a:latin typeface="Calibri" panose="020F0502020204030204" pitchFamily="34" charset="0"/>
              <a:ea typeface="Calibri" panose="020F0502020204030204" pitchFamily="34" charset="0"/>
            </a:endParaRPr>
          </a:p>
          <a:p>
            <a:r>
              <a:rPr lang="en-US" sz="1800" b="1" u="sng" dirty="0">
                <a:solidFill>
                  <a:srgbClr val="FF0000"/>
                </a:solidFill>
                <a:effectLst/>
                <a:latin typeface="Times New Roman" panose="02020603050405020304" pitchFamily="18" charset="0"/>
                <a:ea typeface="Calibri" panose="020F0502020204030204" pitchFamily="34" charset="0"/>
              </a:rPr>
              <a:t>6 </a:t>
            </a:r>
            <a:r>
              <a:rPr lang="en-US" sz="1800" b="1" u="sng" dirty="0">
                <a:effectLst/>
                <a:latin typeface="Times New Roman" panose="02020603050405020304" pitchFamily="18" charset="0"/>
                <a:ea typeface="Calibri" panose="020F0502020204030204" pitchFamily="34" charset="0"/>
              </a:rPr>
              <a:t>         | Michael Lee  | 901 Cedar Ln, County  | 901-234-5678  | </a:t>
            </a:r>
            <a:r>
              <a:rPr lang="en-US" sz="1800" b="1" u="sng" dirty="0">
                <a:solidFill>
                  <a:srgbClr val="00B050"/>
                </a:solidFill>
                <a:effectLst/>
                <a:latin typeface="Times New Roman" panose="02020603050405020304" pitchFamily="18" charset="0"/>
                <a:ea typeface="Calibri" panose="020F0502020204030204" pitchFamily="34" charset="0"/>
              </a:rPr>
              <a:t>6</a:t>
            </a:r>
            <a:endParaRPr lang="en-IN" sz="1400" dirty="0">
              <a:effectLst/>
              <a:latin typeface="Calibri" panose="020F0502020204030204" pitchFamily="34" charset="0"/>
              <a:ea typeface="Calibri" panose="020F0502020204030204" pitchFamily="34" charset="0"/>
            </a:endParaRPr>
          </a:p>
          <a:p>
            <a:r>
              <a:rPr lang="en-US" sz="1800" b="1" u="sng" dirty="0">
                <a:solidFill>
                  <a:srgbClr val="FF0000"/>
                </a:solidFill>
                <a:effectLst/>
                <a:latin typeface="Times New Roman" panose="02020603050405020304" pitchFamily="18" charset="0"/>
                <a:ea typeface="Calibri" panose="020F0502020204030204" pitchFamily="34" charset="0"/>
              </a:rPr>
              <a:t>7 </a:t>
            </a:r>
            <a:r>
              <a:rPr lang="en-US" sz="1800" b="1" u="sng" dirty="0">
                <a:effectLst/>
                <a:latin typeface="Times New Roman" panose="02020603050405020304" pitchFamily="18" charset="0"/>
                <a:ea typeface="Calibri" panose="020F0502020204030204" pitchFamily="34" charset="0"/>
              </a:rPr>
              <a:t>         | Laura Miller | 234 Birch St, Township| 234-567-8901  | </a:t>
            </a:r>
            <a:r>
              <a:rPr lang="en-US" sz="1800" b="1" u="sng" dirty="0">
                <a:solidFill>
                  <a:srgbClr val="00B050"/>
                </a:solidFill>
                <a:effectLst/>
                <a:latin typeface="Times New Roman" panose="02020603050405020304" pitchFamily="18" charset="0"/>
                <a:ea typeface="Calibri" panose="020F0502020204030204" pitchFamily="34" charset="0"/>
              </a:rPr>
              <a:t>7</a:t>
            </a:r>
            <a:endParaRPr lang="en-IN" sz="1400" dirty="0">
              <a:effectLst/>
              <a:latin typeface="Calibri" panose="020F0502020204030204" pitchFamily="34" charset="0"/>
              <a:ea typeface="Calibri" panose="020F0502020204030204" pitchFamily="34" charset="0"/>
            </a:endParaRPr>
          </a:p>
          <a:p>
            <a:r>
              <a:rPr lang="en-US" sz="1800" b="1" u="sng" dirty="0">
                <a:solidFill>
                  <a:srgbClr val="FF0000"/>
                </a:solidFill>
                <a:effectLst/>
                <a:latin typeface="Times New Roman" panose="02020603050405020304" pitchFamily="18" charset="0"/>
                <a:ea typeface="Calibri" panose="020F0502020204030204" pitchFamily="34" charset="0"/>
              </a:rPr>
              <a:t>8 </a:t>
            </a:r>
            <a:r>
              <a:rPr lang="en-US" sz="1800" b="1" u="sng" dirty="0">
                <a:effectLst/>
                <a:latin typeface="Times New Roman" panose="02020603050405020304" pitchFamily="18" charset="0"/>
                <a:ea typeface="Calibri" panose="020F0502020204030204" pitchFamily="34" charset="0"/>
              </a:rPr>
              <a:t>         | Kevin Clark  | 678 Walnut Ave, Parish| 678-901-2345  | </a:t>
            </a:r>
            <a:r>
              <a:rPr lang="en-US" sz="1800" b="1" u="sng" dirty="0">
                <a:solidFill>
                  <a:srgbClr val="00B050"/>
                </a:solidFill>
                <a:effectLst/>
                <a:latin typeface="Times New Roman" panose="02020603050405020304" pitchFamily="18" charset="0"/>
                <a:ea typeface="Calibri" panose="020F0502020204030204" pitchFamily="34" charset="0"/>
              </a:rPr>
              <a:t>8</a:t>
            </a:r>
            <a:endParaRPr lang="en-IN" sz="1400" dirty="0">
              <a:effectLst/>
              <a:latin typeface="Calibri" panose="020F0502020204030204" pitchFamily="34" charset="0"/>
              <a:ea typeface="Calibri" panose="020F0502020204030204" pitchFamily="34" charset="0"/>
            </a:endParaRPr>
          </a:p>
          <a:p>
            <a:r>
              <a:rPr lang="en-US" sz="1800" b="1" u="sng" dirty="0">
                <a:solidFill>
                  <a:srgbClr val="FF0000"/>
                </a:solidFill>
                <a:effectLst/>
                <a:latin typeface="Times New Roman" panose="02020603050405020304" pitchFamily="18" charset="0"/>
                <a:ea typeface="Calibri" panose="020F0502020204030204" pitchFamily="34" charset="0"/>
              </a:rPr>
              <a:t>9 </a:t>
            </a:r>
            <a:r>
              <a:rPr lang="en-US" sz="1800" b="1" u="sng" dirty="0">
                <a:effectLst/>
                <a:latin typeface="Times New Roman" panose="02020603050405020304" pitchFamily="18" charset="0"/>
                <a:ea typeface="Calibri" panose="020F0502020204030204" pitchFamily="34" charset="0"/>
              </a:rPr>
              <a:t>         | Amanda White | 890 Spruce Rd, Borough| 890-123-4567  | </a:t>
            </a:r>
            <a:r>
              <a:rPr lang="en-US" sz="1800" b="1" u="sng" dirty="0">
                <a:solidFill>
                  <a:srgbClr val="00B050"/>
                </a:solidFill>
                <a:effectLst/>
                <a:latin typeface="Times New Roman" panose="02020603050405020304" pitchFamily="18" charset="0"/>
                <a:ea typeface="Calibri" panose="020F0502020204030204" pitchFamily="34" charset="0"/>
              </a:rPr>
              <a:t>9</a:t>
            </a:r>
            <a:endParaRPr lang="en-IN" sz="1400" dirty="0">
              <a:effectLst/>
              <a:latin typeface="Calibri" panose="020F0502020204030204" pitchFamily="34" charset="0"/>
              <a:ea typeface="Calibri" panose="020F0502020204030204" pitchFamily="34" charset="0"/>
            </a:endParaRPr>
          </a:p>
          <a:p>
            <a:r>
              <a:rPr lang="en-US" sz="1800" b="1" u="sng" dirty="0">
                <a:solidFill>
                  <a:srgbClr val="FF0000"/>
                </a:solidFill>
                <a:effectLst/>
                <a:latin typeface="Times New Roman" panose="02020603050405020304" pitchFamily="18" charset="0"/>
                <a:ea typeface="Calibri" panose="020F0502020204030204" pitchFamily="34" charset="0"/>
              </a:rPr>
              <a:t>10</a:t>
            </a:r>
            <a:r>
              <a:rPr lang="en-US" sz="1800" b="1" u="sng" dirty="0">
                <a:effectLst/>
                <a:latin typeface="Times New Roman" panose="02020603050405020304" pitchFamily="18" charset="0"/>
                <a:ea typeface="Calibri" panose="020F0502020204030204" pitchFamily="34" charset="0"/>
              </a:rPr>
              <a:t>         | Eric Taylor  | 345 Oakwood Dr, Manor | 345-678-9012  | </a:t>
            </a:r>
            <a:r>
              <a:rPr lang="en-US" sz="1800" b="1" u="sng" dirty="0">
                <a:solidFill>
                  <a:srgbClr val="00B050"/>
                </a:solidFill>
                <a:effectLst/>
                <a:latin typeface="Times New Roman" panose="02020603050405020304" pitchFamily="18" charset="0"/>
                <a:ea typeface="Calibri" panose="020F0502020204030204" pitchFamily="34" charset="0"/>
              </a:rPr>
              <a:t>10</a:t>
            </a:r>
            <a:endParaRPr lang="en-IN" sz="1400" dirty="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13292423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F648AF5-3736-F68E-3BFA-F0CD53CD8C62}"/>
              </a:ext>
            </a:extLst>
          </p:cNvPr>
          <p:cNvSpPr txBox="1"/>
          <p:nvPr/>
        </p:nvSpPr>
        <p:spPr>
          <a:xfrm>
            <a:off x="1086928" y="1305341"/>
            <a:ext cx="9747849" cy="4247317"/>
          </a:xfrm>
          <a:prstGeom prst="rect">
            <a:avLst/>
          </a:prstGeom>
          <a:noFill/>
        </p:spPr>
        <p:txBody>
          <a:bodyPr wrap="square">
            <a:spAutoFit/>
          </a:bodyPr>
          <a:lstStyle/>
          <a:p>
            <a:r>
              <a:rPr lang="en-US" sz="1800" b="1" u="sng" dirty="0">
                <a:effectLst/>
                <a:latin typeface="Times New Roman" panose="02020603050405020304" pitchFamily="18" charset="0"/>
                <a:ea typeface="Calibri" panose="020F0502020204030204" pitchFamily="34" charset="0"/>
              </a:rPr>
              <a:t>6)AUTHORITY TABLE:</a:t>
            </a:r>
            <a:endParaRPr lang="en-IN" sz="1400" dirty="0">
              <a:effectLst/>
              <a:latin typeface="Calibri" panose="020F0502020204030204" pitchFamily="34" charset="0"/>
              <a:ea typeface="Calibri" panose="020F0502020204030204" pitchFamily="34" charset="0"/>
            </a:endParaRPr>
          </a:p>
          <a:p>
            <a:r>
              <a:rPr lang="en-US" sz="1800" b="1" u="none" strike="noStrike" dirty="0">
                <a:effectLst/>
                <a:latin typeface="Times New Roman" panose="02020603050405020304" pitchFamily="18" charset="0"/>
                <a:ea typeface="Calibri" panose="020F0502020204030204" pitchFamily="34" charset="0"/>
              </a:rPr>
              <a:t> </a:t>
            </a:r>
            <a:endParaRPr lang="en-IN" sz="1400" dirty="0">
              <a:effectLst/>
              <a:latin typeface="Calibri" panose="020F0502020204030204" pitchFamily="34" charset="0"/>
              <a:ea typeface="Calibri" panose="020F0502020204030204" pitchFamily="34" charset="0"/>
            </a:endParaRPr>
          </a:p>
          <a:p>
            <a:r>
              <a:rPr lang="en-US" sz="1800" b="1" u="sng" dirty="0" err="1">
                <a:solidFill>
                  <a:srgbClr val="FF0000"/>
                </a:solidFill>
                <a:effectLst/>
                <a:latin typeface="Times New Roman" panose="02020603050405020304" pitchFamily="18" charset="0"/>
                <a:ea typeface="Calibri" panose="020F0502020204030204" pitchFamily="34" charset="0"/>
              </a:rPr>
              <a:t>AuthorityID</a:t>
            </a:r>
            <a:r>
              <a:rPr lang="en-US" sz="1800" b="1" u="sng" dirty="0">
                <a:effectLst/>
                <a:latin typeface="Times New Roman" panose="02020603050405020304" pitchFamily="18" charset="0"/>
                <a:ea typeface="Calibri" panose="020F0502020204030204" pitchFamily="34" charset="0"/>
              </a:rPr>
              <a:t> | Name          | Organization         | </a:t>
            </a:r>
            <a:r>
              <a:rPr lang="en-US" sz="1800" b="1" u="sng" dirty="0" err="1">
                <a:effectLst/>
                <a:latin typeface="Times New Roman" panose="02020603050405020304" pitchFamily="18" charset="0"/>
                <a:ea typeface="Calibri" panose="020F0502020204030204" pitchFamily="34" charset="0"/>
              </a:rPr>
              <a:t>ContactNumber</a:t>
            </a:r>
            <a:r>
              <a:rPr lang="en-US" sz="1800" b="1" u="sng" dirty="0">
                <a:effectLst/>
                <a:latin typeface="Times New Roman" panose="02020603050405020304" pitchFamily="18" charset="0"/>
                <a:ea typeface="Calibri" panose="020F0502020204030204" pitchFamily="34" charset="0"/>
              </a:rPr>
              <a:t>  | </a:t>
            </a:r>
            <a:r>
              <a:rPr lang="en-US" sz="1800" b="1" u="sng" dirty="0" err="1">
                <a:solidFill>
                  <a:srgbClr val="00B050"/>
                </a:solidFill>
                <a:effectLst/>
                <a:latin typeface="Times New Roman" panose="02020603050405020304" pitchFamily="18" charset="0"/>
                <a:ea typeface="Calibri" panose="020F0502020204030204" pitchFamily="34" charset="0"/>
              </a:rPr>
              <a:t>LocationID</a:t>
            </a:r>
            <a:endParaRPr lang="en-IN" sz="1400" dirty="0">
              <a:effectLst/>
              <a:latin typeface="Calibri" panose="020F0502020204030204" pitchFamily="34" charset="0"/>
              <a:ea typeface="Calibri" panose="020F0502020204030204" pitchFamily="34" charset="0"/>
            </a:endParaRPr>
          </a:p>
          <a:p>
            <a:r>
              <a:rPr lang="en-US" sz="1800" b="1" u="sng" dirty="0">
                <a:effectLst/>
                <a:latin typeface="Times New Roman" panose="02020603050405020304" pitchFamily="18" charset="0"/>
                <a:ea typeface="Calibri" panose="020F0502020204030204" pitchFamily="34" charset="0"/>
              </a:rPr>
              <a:t>---------------------------------------------------------------------------------</a:t>
            </a:r>
            <a:endParaRPr lang="en-IN" sz="1400" dirty="0">
              <a:effectLst/>
              <a:latin typeface="Calibri" panose="020F0502020204030204" pitchFamily="34" charset="0"/>
              <a:ea typeface="Calibri" panose="020F0502020204030204" pitchFamily="34" charset="0"/>
            </a:endParaRPr>
          </a:p>
          <a:p>
            <a:r>
              <a:rPr lang="en-US" sz="1800" b="1" u="sng" dirty="0">
                <a:solidFill>
                  <a:srgbClr val="FF0000"/>
                </a:solidFill>
                <a:effectLst/>
                <a:latin typeface="Times New Roman" panose="02020603050405020304" pitchFamily="18" charset="0"/>
                <a:ea typeface="Calibri" panose="020F0502020204030204" pitchFamily="34" charset="0"/>
              </a:rPr>
              <a:t>1   </a:t>
            </a:r>
            <a:r>
              <a:rPr lang="en-US" sz="1800" b="1" u="sng" dirty="0">
                <a:effectLst/>
                <a:latin typeface="Times New Roman" panose="02020603050405020304" pitchFamily="18" charset="0"/>
                <a:ea typeface="Calibri" panose="020F0502020204030204" pitchFamily="34" charset="0"/>
              </a:rPr>
              <a:t>        | Mark Anderson | City Emergency Dept  | 111-222-3333  | </a:t>
            </a:r>
            <a:r>
              <a:rPr lang="en-US" sz="1800" b="1" u="sng" dirty="0">
                <a:solidFill>
                  <a:srgbClr val="00B050"/>
                </a:solidFill>
                <a:effectLst/>
                <a:latin typeface="Times New Roman" panose="02020603050405020304" pitchFamily="18" charset="0"/>
                <a:ea typeface="Calibri" panose="020F0502020204030204" pitchFamily="34" charset="0"/>
              </a:rPr>
              <a:t>1</a:t>
            </a:r>
            <a:endParaRPr lang="en-IN" sz="1400" dirty="0">
              <a:effectLst/>
              <a:latin typeface="Calibri" panose="020F0502020204030204" pitchFamily="34" charset="0"/>
              <a:ea typeface="Calibri" panose="020F0502020204030204" pitchFamily="34" charset="0"/>
            </a:endParaRPr>
          </a:p>
          <a:p>
            <a:r>
              <a:rPr lang="en-US" sz="1800" b="1" u="sng" dirty="0">
                <a:solidFill>
                  <a:srgbClr val="FF0000"/>
                </a:solidFill>
                <a:effectLst/>
                <a:latin typeface="Times New Roman" panose="02020603050405020304" pitchFamily="18" charset="0"/>
                <a:ea typeface="Calibri" panose="020F0502020204030204" pitchFamily="34" charset="0"/>
              </a:rPr>
              <a:t>2   </a:t>
            </a:r>
            <a:r>
              <a:rPr lang="en-US" sz="1800" b="1" u="sng" dirty="0">
                <a:effectLst/>
                <a:latin typeface="Times New Roman" panose="02020603050405020304" pitchFamily="18" charset="0"/>
                <a:ea typeface="Calibri" panose="020F0502020204030204" pitchFamily="34" charset="0"/>
              </a:rPr>
              <a:t>        | Lisa Williams | County Disaster Team | 444-555-6666  | </a:t>
            </a:r>
            <a:r>
              <a:rPr lang="en-US" sz="1800" b="1" u="sng" dirty="0">
                <a:solidFill>
                  <a:srgbClr val="00B050"/>
                </a:solidFill>
                <a:effectLst/>
                <a:latin typeface="Times New Roman" panose="02020603050405020304" pitchFamily="18" charset="0"/>
                <a:ea typeface="Calibri" panose="020F0502020204030204" pitchFamily="34" charset="0"/>
              </a:rPr>
              <a:t>2</a:t>
            </a:r>
            <a:endParaRPr lang="en-IN" sz="1400" dirty="0">
              <a:effectLst/>
              <a:latin typeface="Calibri" panose="020F0502020204030204" pitchFamily="34" charset="0"/>
              <a:ea typeface="Calibri" panose="020F0502020204030204" pitchFamily="34" charset="0"/>
            </a:endParaRPr>
          </a:p>
          <a:p>
            <a:r>
              <a:rPr lang="en-US" sz="1800" b="1" u="sng" dirty="0">
                <a:solidFill>
                  <a:srgbClr val="FF0000"/>
                </a:solidFill>
                <a:effectLst/>
                <a:latin typeface="Times New Roman" panose="02020603050405020304" pitchFamily="18" charset="0"/>
                <a:ea typeface="Calibri" panose="020F0502020204030204" pitchFamily="34" charset="0"/>
              </a:rPr>
              <a:t>3   </a:t>
            </a:r>
            <a:r>
              <a:rPr lang="en-US" sz="1800" b="1" u="sng" dirty="0">
                <a:effectLst/>
                <a:latin typeface="Times New Roman" panose="02020603050405020304" pitchFamily="18" charset="0"/>
                <a:ea typeface="Calibri" panose="020F0502020204030204" pitchFamily="34" charset="0"/>
              </a:rPr>
              <a:t>        | James Wilson  | Township Fire Dept   | 777-888-9999  | </a:t>
            </a:r>
            <a:r>
              <a:rPr lang="en-US" sz="1800" b="1" u="sng" dirty="0">
                <a:solidFill>
                  <a:srgbClr val="00B050"/>
                </a:solidFill>
                <a:effectLst/>
                <a:latin typeface="Times New Roman" panose="02020603050405020304" pitchFamily="18" charset="0"/>
                <a:ea typeface="Calibri" panose="020F0502020204030204" pitchFamily="34" charset="0"/>
              </a:rPr>
              <a:t>3</a:t>
            </a:r>
            <a:endParaRPr lang="en-IN" sz="1400" dirty="0">
              <a:effectLst/>
              <a:latin typeface="Calibri" panose="020F0502020204030204" pitchFamily="34" charset="0"/>
              <a:ea typeface="Calibri" panose="020F0502020204030204" pitchFamily="34" charset="0"/>
            </a:endParaRPr>
          </a:p>
          <a:p>
            <a:r>
              <a:rPr lang="en-US" sz="1800" b="1" u="sng" dirty="0">
                <a:solidFill>
                  <a:srgbClr val="FF0000"/>
                </a:solidFill>
                <a:effectLst/>
                <a:latin typeface="Times New Roman" panose="02020603050405020304" pitchFamily="18" charset="0"/>
                <a:ea typeface="Calibri" panose="020F0502020204030204" pitchFamily="34" charset="0"/>
              </a:rPr>
              <a:t>4   </a:t>
            </a:r>
            <a:r>
              <a:rPr lang="en-US" sz="1800" b="1" u="sng" dirty="0">
                <a:effectLst/>
                <a:latin typeface="Times New Roman" panose="02020603050405020304" pitchFamily="18" charset="0"/>
                <a:ea typeface="Calibri" panose="020F0502020204030204" pitchFamily="34" charset="0"/>
              </a:rPr>
              <a:t>        | Sarah Brown   | Parish Police Dept   | 000-111-2222  | </a:t>
            </a:r>
            <a:r>
              <a:rPr lang="en-US" sz="1800" b="1" u="sng" dirty="0">
                <a:solidFill>
                  <a:srgbClr val="00B050"/>
                </a:solidFill>
                <a:effectLst/>
                <a:latin typeface="Times New Roman" panose="02020603050405020304" pitchFamily="18" charset="0"/>
                <a:ea typeface="Calibri" panose="020F0502020204030204" pitchFamily="34" charset="0"/>
              </a:rPr>
              <a:t>4</a:t>
            </a:r>
            <a:endParaRPr lang="en-IN" sz="1400" dirty="0">
              <a:effectLst/>
              <a:latin typeface="Calibri" panose="020F0502020204030204" pitchFamily="34" charset="0"/>
              <a:ea typeface="Calibri" panose="020F0502020204030204" pitchFamily="34" charset="0"/>
            </a:endParaRPr>
          </a:p>
          <a:p>
            <a:r>
              <a:rPr lang="en-US" sz="1800" b="1" u="sng" dirty="0">
                <a:solidFill>
                  <a:srgbClr val="FF0000"/>
                </a:solidFill>
                <a:effectLst/>
                <a:latin typeface="Times New Roman" panose="02020603050405020304" pitchFamily="18" charset="0"/>
                <a:ea typeface="Calibri" panose="020F0502020204030204" pitchFamily="34" charset="0"/>
              </a:rPr>
              <a:t>5   </a:t>
            </a:r>
            <a:r>
              <a:rPr lang="en-US" sz="1800" b="1" u="sng" dirty="0">
                <a:effectLst/>
                <a:latin typeface="Times New Roman" panose="02020603050405020304" pitchFamily="18" charset="0"/>
                <a:ea typeface="Calibri" panose="020F0502020204030204" pitchFamily="34" charset="0"/>
              </a:rPr>
              <a:t>        | Michael Clark | Village Emergency    | 333-444-5555  | </a:t>
            </a:r>
            <a:r>
              <a:rPr lang="en-US" sz="1800" b="1" u="sng" dirty="0">
                <a:solidFill>
                  <a:srgbClr val="00B050"/>
                </a:solidFill>
                <a:effectLst/>
                <a:latin typeface="Times New Roman" panose="02020603050405020304" pitchFamily="18" charset="0"/>
                <a:ea typeface="Calibri" panose="020F0502020204030204" pitchFamily="34" charset="0"/>
              </a:rPr>
              <a:t>5</a:t>
            </a:r>
            <a:endParaRPr lang="en-IN" sz="1400" dirty="0">
              <a:effectLst/>
              <a:latin typeface="Calibri" panose="020F0502020204030204" pitchFamily="34" charset="0"/>
              <a:ea typeface="Calibri" panose="020F0502020204030204" pitchFamily="34" charset="0"/>
            </a:endParaRPr>
          </a:p>
          <a:p>
            <a:r>
              <a:rPr lang="en-US" sz="1800" b="1" u="sng" dirty="0">
                <a:solidFill>
                  <a:srgbClr val="FF0000"/>
                </a:solidFill>
                <a:effectLst/>
                <a:latin typeface="Times New Roman" panose="02020603050405020304" pitchFamily="18" charset="0"/>
                <a:ea typeface="Calibri" panose="020F0502020204030204" pitchFamily="34" charset="0"/>
              </a:rPr>
              <a:t>6   </a:t>
            </a:r>
            <a:r>
              <a:rPr lang="en-US" sz="1800" b="1" u="sng" dirty="0">
                <a:effectLst/>
                <a:latin typeface="Times New Roman" panose="02020603050405020304" pitchFamily="18" charset="0"/>
                <a:ea typeface="Calibri" panose="020F0502020204030204" pitchFamily="34" charset="0"/>
              </a:rPr>
              <a:t>        | Emma Johnson  | Borough Rescue Squad | 666-777-8888  | </a:t>
            </a:r>
            <a:r>
              <a:rPr lang="en-US" sz="1800" b="1" u="sng" dirty="0">
                <a:solidFill>
                  <a:srgbClr val="00B050"/>
                </a:solidFill>
                <a:effectLst/>
                <a:latin typeface="Times New Roman" panose="02020603050405020304" pitchFamily="18" charset="0"/>
                <a:ea typeface="Calibri" panose="020F0502020204030204" pitchFamily="34" charset="0"/>
              </a:rPr>
              <a:t>6</a:t>
            </a:r>
            <a:endParaRPr lang="en-IN" sz="1400" dirty="0">
              <a:effectLst/>
              <a:latin typeface="Calibri" panose="020F0502020204030204" pitchFamily="34" charset="0"/>
              <a:ea typeface="Calibri" panose="020F0502020204030204" pitchFamily="34" charset="0"/>
            </a:endParaRPr>
          </a:p>
          <a:p>
            <a:r>
              <a:rPr lang="en-US" sz="1800" b="1" u="sng" dirty="0">
                <a:solidFill>
                  <a:srgbClr val="FF0000"/>
                </a:solidFill>
                <a:effectLst/>
                <a:latin typeface="Times New Roman" panose="02020603050405020304" pitchFamily="18" charset="0"/>
                <a:ea typeface="Calibri" panose="020F0502020204030204" pitchFamily="34" charset="0"/>
              </a:rPr>
              <a:t>7   </a:t>
            </a:r>
            <a:r>
              <a:rPr lang="en-US" sz="1800" b="1" u="sng" dirty="0">
                <a:effectLst/>
                <a:latin typeface="Times New Roman" panose="02020603050405020304" pitchFamily="18" charset="0"/>
                <a:ea typeface="Calibri" panose="020F0502020204030204" pitchFamily="34" charset="0"/>
              </a:rPr>
              <a:t>        | Ryan Martinez| Hamlet Emergency     | 999-000-1111  | </a:t>
            </a:r>
            <a:r>
              <a:rPr lang="en-US" sz="1800" b="1" u="sng" dirty="0">
                <a:solidFill>
                  <a:srgbClr val="00B050"/>
                </a:solidFill>
                <a:effectLst/>
                <a:latin typeface="Times New Roman" panose="02020603050405020304" pitchFamily="18" charset="0"/>
                <a:ea typeface="Calibri" panose="020F0502020204030204" pitchFamily="34" charset="0"/>
              </a:rPr>
              <a:t>7</a:t>
            </a:r>
            <a:endParaRPr lang="en-IN" sz="1400" dirty="0">
              <a:effectLst/>
              <a:latin typeface="Calibri" panose="020F0502020204030204" pitchFamily="34" charset="0"/>
              <a:ea typeface="Calibri" panose="020F0502020204030204" pitchFamily="34" charset="0"/>
            </a:endParaRPr>
          </a:p>
          <a:p>
            <a:r>
              <a:rPr lang="en-US" sz="1800" b="1" u="sng" dirty="0">
                <a:solidFill>
                  <a:srgbClr val="FF0000"/>
                </a:solidFill>
                <a:effectLst/>
                <a:latin typeface="Times New Roman" panose="02020603050405020304" pitchFamily="18" charset="0"/>
                <a:ea typeface="Calibri" panose="020F0502020204030204" pitchFamily="34" charset="0"/>
              </a:rPr>
              <a:t>8   </a:t>
            </a:r>
            <a:r>
              <a:rPr lang="en-US" sz="1800" b="1" u="sng" dirty="0">
                <a:effectLst/>
                <a:latin typeface="Times New Roman" panose="02020603050405020304" pitchFamily="18" charset="0"/>
                <a:ea typeface="Calibri" panose="020F0502020204030204" pitchFamily="34" charset="0"/>
              </a:rPr>
              <a:t>        | Rachel Lee   | Town Disaster Relief | 222-333-4444  | </a:t>
            </a:r>
            <a:r>
              <a:rPr lang="en-US" sz="1800" b="1" u="sng" dirty="0">
                <a:solidFill>
                  <a:srgbClr val="00B050"/>
                </a:solidFill>
                <a:effectLst/>
                <a:latin typeface="Times New Roman" panose="02020603050405020304" pitchFamily="18" charset="0"/>
                <a:ea typeface="Calibri" panose="020F0502020204030204" pitchFamily="34" charset="0"/>
              </a:rPr>
              <a:t>8</a:t>
            </a:r>
            <a:endParaRPr lang="en-IN" sz="1400" dirty="0">
              <a:effectLst/>
              <a:latin typeface="Calibri" panose="020F0502020204030204" pitchFamily="34" charset="0"/>
              <a:ea typeface="Calibri" panose="020F0502020204030204" pitchFamily="34" charset="0"/>
            </a:endParaRPr>
          </a:p>
          <a:p>
            <a:r>
              <a:rPr lang="en-US" sz="1800" b="1" u="sng" dirty="0">
                <a:solidFill>
                  <a:srgbClr val="FF0000"/>
                </a:solidFill>
                <a:effectLst/>
                <a:latin typeface="Times New Roman" panose="02020603050405020304" pitchFamily="18" charset="0"/>
                <a:ea typeface="Calibri" panose="020F0502020204030204" pitchFamily="34" charset="0"/>
              </a:rPr>
              <a:t>9   </a:t>
            </a:r>
            <a:r>
              <a:rPr lang="en-US" sz="1800" b="1" u="sng" dirty="0">
                <a:effectLst/>
                <a:latin typeface="Times New Roman" panose="02020603050405020304" pitchFamily="18" charset="0"/>
                <a:ea typeface="Calibri" panose="020F0502020204030204" pitchFamily="34" charset="0"/>
              </a:rPr>
              <a:t>        | David White  | County Emergency     | 555-666-7777  | </a:t>
            </a:r>
            <a:r>
              <a:rPr lang="en-US" sz="1800" b="1" u="sng" dirty="0">
                <a:solidFill>
                  <a:srgbClr val="00B050"/>
                </a:solidFill>
                <a:effectLst/>
                <a:latin typeface="Times New Roman" panose="02020603050405020304" pitchFamily="18" charset="0"/>
                <a:ea typeface="Calibri" panose="020F0502020204030204" pitchFamily="34" charset="0"/>
              </a:rPr>
              <a:t>9</a:t>
            </a:r>
            <a:endParaRPr lang="en-IN" sz="1400" dirty="0">
              <a:effectLst/>
              <a:latin typeface="Calibri" panose="020F0502020204030204" pitchFamily="34" charset="0"/>
              <a:ea typeface="Calibri" panose="020F0502020204030204" pitchFamily="34" charset="0"/>
            </a:endParaRPr>
          </a:p>
          <a:p>
            <a:r>
              <a:rPr lang="en-US" sz="1800" b="1" u="sng" dirty="0">
                <a:solidFill>
                  <a:srgbClr val="FF0000"/>
                </a:solidFill>
                <a:effectLst/>
                <a:latin typeface="Times New Roman" panose="02020603050405020304" pitchFamily="18" charset="0"/>
                <a:ea typeface="Calibri" panose="020F0502020204030204" pitchFamily="34" charset="0"/>
              </a:rPr>
              <a:t>10 </a:t>
            </a:r>
            <a:r>
              <a:rPr lang="en-US" sz="1800" b="1" u="sng" dirty="0">
                <a:effectLst/>
                <a:latin typeface="Times New Roman" panose="02020603050405020304" pitchFamily="18" charset="0"/>
                <a:ea typeface="Calibri" panose="020F0502020204030204" pitchFamily="34" charset="0"/>
              </a:rPr>
              <a:t>         | Jessica Taylor| Township Rescue      | 888-999-0000  | </a:t>
            </a:r>
            <a:r>
              <a:rPr lang="en-US" sz="1800" b="1" u="sng" dirty="0">
                <a:solidFill>
                  <a:srgbClr val="00B050"/>
                </a:solidFill>
                <a:effectLst/>
                <a:latin typeface="Times New Roman" panose="02020603050405020304" pitchFamily="18" charset="0"/>
                <a:ea typeface="Calibri" panose="020F0502020204030204" pitchFamily="34" charset="0"/>
              </a:rPr>
              <a:t>10</a:t>
            </a:r>
            <a:endParaRPr lang="en-IN" sz="1400" dirty="0">
              <a:effectLst/>
              <a:latin typeface="Calibri" panose="020F0502020204030204" pitchFamily="34" charset="0"/>
              <a:ea typeface="Calibri" panose="020F0502020204030204" pitchFamily="34" charset="0"/>
            </a:endParaRPr>
          </a:p>
          <a:p>
            <a:r>
              <a:rPr lang="en-US" sz="1800" b="1" u="none" strike="noStrike" dirty="0">
                <a:effectLst/>
                <a:latin typeface="Times New Roman" panose="02020603050405020304" pitchFamily="18" charset="0"/>
                <a:ea typeface="Calibri" panose="020F0502020204030204" pitchFamily="34" charset="0"/>
              </a:rPr>
              <a:t> </a:t>
            </a:r>
            <a:endParaRPr lang="en-IN" sz="1400" dirty="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2659006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FFE448D-6AE1-950D-863F-94699637BC48}"/>
              </a:ext>
            </a:extLst>
          </p:cNvPr>
          <p:cNvSpPr txBox="1"/>
          <p:nvPr/>
        </p:nvSpPr>
        <p:spPr>
          <a:xfrm>
            <a:off x="1017917" y="1066708"/>
            <a:ext cx="9885871" cy="4247317"/>
          </a:xfrm>
          <a:prstGeom prst="rect">
            <a:avLst/>
          </a:prstGeom>
          <a:noFill/>
        </p:spPr>
        <p:txBody>
          <a:bodyPr wrap="square">
            <a:spAutoFit/>
          </a:bodyPr>
          <a:lstStyle/>
          <a:p>
            <a:r>
              <a:rPr lang="en-US" sz="1800" b="1" u="none" strike="noStrike" dirty="0">
                <a:effectLst/>
                <a:latin typeface="Times New Roman" panose="02020603050405020304" pitchFamily="18" charset="0"/>
                <a:ea typeface="Calibri" panose="020F0502020204030204" pitchFamily="34" charset="0"/>
              </a:rPr>
              <a:t> </a:t>
            </a:r>
            <a:endParaRPr lang="en-IN" sz="1400" dirty="0">
              <a:effectLst/>
              <a:latin typeface="Calibri" panose="020F0502020204030204" pitchFamily="34" charset="0"/>
              <a:ea typeface="Calibri" panose="020F0502020204030204" pitchFamily="34" charset="0"/>
            </a:endParaRPr>
          </a:p>
          <a:p>
            <a:r>
              <a:rPr lang="en-US" sz="1800" b="1" u="sng" dirty="0">
                <a:effectLst/>
                <a:latin typeface="Times New Roman" panose="02020603050405020304" pitchFamily="18" charset="0"/>
                <a:ea typeface="Calibri" panose="020F0502020204030204" pitchFamily="34" charset="0"/>
              </a:rPr>
              <a:t>7)EMERGENCY RESPONSE TABLE:</a:t>
            </a:r>
            <a:endParaRPr lang="en-IN" sz="1400" dirty="0">
              <a:effectLst/>
              <a:latin typeface="Calibri" panose="020F0502020204030204" pitchFamily="34" charset="0"/>
              <a:ea typeface="Calibri" panose="020F0502020204030204" pitchFamily="34" charset="0"/>
            </a:endParaRPr>
          </a:p>
          <a:p>
            <a:r>
              <a:rPr lang="en-US" sz="1800" b="1" u="none" strike="noStrike" dirty="0">
                <a:effectLst/>
                <a:latin typeface="Times New Roman" panose="02020603050405020304" pitchFamily="18" charset="0"/>
                <a:ea typeface="Calibri" panose="020F0502020204030204" pitchFamily="34" charset="0"/>
              </a:rPr>
              <a:t> </a:t>
            </a:r>
            <a:endParaRPr lang="en-IN" sz="1400" dirty="0">
              <a:effectLst/>
              <a:latin typeface="Calibri" panose="020F0502020204030204" pitchFamily="34" charset="0"/>
              <a:ea typeface="Calibri" panose="020F0502020204030204" pitchFamily="34" charset="0"/>
            </a:endParaRPr>
          </a:p>
          <a:p>
            <a:r>
              <a:rPr lang="en-US" sz="1800" b="1" u="sng" dirty="0" err="1">
                <a:solidFill>
                  <a:srgbClr val="FF0000"/>
                </a:solidFill>
                <a:effectLst/>
                <a:latin typeface="Times New Roman" panose="02020603050405020304" pitchFamily="18" charset="0"/>
                <a:ea typeface="Calibri" panose="020F0502020204030204" pitchFamily="34" charset="0"/>
              </a:rPr>
              <a:t>PlanID</a:t>
            </a:r>
            <a:r>
              <a:rPr lang="en-US" sz="1800" b="1" u="sng" dirty="0">
                <a:effectLst/>
                <a:latin typeface="Times New Roman" panose="02020603050405020304" pitchFamily="18" charset="0"/>
                <a:ea typeface="Calibri" panose="020F0502020204030204" pitchFamily="34" charset="0"/>
              </a:rPr>
              <a:t> | </a:t>
            </a:r>
            <a:r>
              <a:rPr lang="en-US" sz="1800" b="1" u="sng" dirty="0" err="1">
                <a:solidFill>
                  <a:srgbClr val="00B050"/>
                </a:solidFill>
                <a:effectLst/>
                <a:latin typeface="Times New Roman" panose="02020603050405020304" pitchFamily="18" charset="0"/>
                <a:ea typeface="Calibri" panose="020F0502020204030204" pitchFamily="34" charset="0"/>
              </a:rPr>
              <a:t>LocationID</a:t>
            </a:r>
            <a:r>
              <a:rPr lang="en-US" sz="1800" b="1" u="sng" dirty="0">
                <a:effectLst/>
                <a:latin typeface="Times New Roman" panose="02020603050405020304" pitchFamily="18" charset="0"/>
                <a:ea typeface="Calibri" panose="020F0502020204030204" pitchFamily="34" charset="0"/>
              </a:rPr>
              <a:t> | </a:t>
            </a:r>
            <a:r>
              <a:rPr lang="en-US" sz="1800" b="1" u="sng" dirty="0" err="1">
                <a:effectLst/>
                <a:latin typeface="Times New Roman" panose="02020603050405020304" pitchFamily="18" charset="0"/>
                <a:ea typeface="Calibri" panose="020F0502020204030204" pitchFamily="34" charset="0"/>
              </a:rPr>
              <a:t>PlanDescription</a:t>
            </a:r>
            <a:r>
              <a:rPr lang="en-US" sz="1800" b="1" u="sng" dirty="0">
                <a:effectLst/>
                <a:latin typeface="Times New Roman" panose="02020603050405020304" pitchFamily="18" charset="0"/>
                <a:ea typeface="Calibri" panose="020F0502020204030204" pitchFamily="34" charset="0"/>
              </a:rPr>
              <a:t>                           | </a:t>
            </a:r>
            <a:r>
              <a:rPr lang="en-US" sz="1800" b="1" u="sng" dirty="0" err="1">
                <a:effectLst/>
                <a:latin typeface="Times New Roman" panose="02020603050405020304" pitchFamily="18" charset="0"/>
                <a:ea typeface="Calibri" panose="020F0502020204030204" pitchFamily="34" charset="0"/>
              </a:rPr>
              <a:t>ActivationDate</a:t>
            </a:r>
            <a:endParaRPr lang="en-IN" sz="1400" dirty="0">
              <a:effectLst/>
              <a:latin typeface="Calibri" panose="020F0502020204030204" pitchFamily="34" charset="0"/>
              <a:ea typeface="Calibri" panose="020F0502020204030204" pitchFamily="34" charset="0"/>
            </a:endParaRPr>
          </a:p>
          <a:p>
            <a:r>
              <a:rPr lang="en-US" sz="1800" b="1" u="sng" dirty="0">
                <a:solidFill>
                  <a:srgbClr val="FF0000"/>
                </a:solidFill>
                <a:effectLst/>
                <a:latin typeface="Times New Roman" panose="02020603050405020304" pitchFamily="18" charset="0"/>
                <a:ea typeface="Calibri" panose="020F0502020204030204" pitchFamily="34" charset="0"/>
              </a:rPr>
              <a:t>----</a:t>
            </a:r>
            <a:r>
              <a:rPr lang="en-US" sz="1800" b="1" u="sng" dirty="0">
                <a:effectLst/>
                <a:latin typeface="Times New Roman" panose="02020603050405020304" pitchFamily="18" charset="0"/>
                <a:ea typeface="Calibri" panose="020F0502020204030204" pitchFamily="34" charset="0"/>
              </a:rPr>
              <a:t>-----------------------------------------------------------------------------</a:t>
            </a:r>
            <a:endParaRPr lang="en-IN" sz="1400" dirty="0">
              <a:effectLst/>
              <a:latin typeface="Calibri" panose="020F0502020204030204" pitchFamily="34" charset="0"/>
              <a:ea typeface="Calibri" panose="020F0502020204030204" pitchFamily="34" charset="0"/>
            </a:endParaRPr>
          </a:p>
          <a:p>
            <a:r>
              <a:rPr lang="en-US" sz="1800" b="1" u="sng" dirty="0">
                <a:solidFill>
                  <a:srgbClr val="FF0000"/>
                </a:solidFill>
                <a:effectLst/>
                <a:latin typeface="Times New Roman" panose="02020603050405020304" pitchFamily="18" charset="0"/>
                <a:ea typeface="Calibri" panose="020F0502020204030204" pitchFamily="34" charset="0"/>
              </a:rPr>
              <a:t>1   </a:t>
            </a:r>
            <a:r>
              <a:rPr lang="en-US" sz="1800" b="1" u="sng" dirty="0">
                <a:effectLst/>
                <a:latin typeface="Times New Roman" panose="02020603050405020304" pitchFamily="18" charset="0"/>
                <a:ea typeface="Calibri" panose="020F0502020204030204" pitchFamily="34" charset="0"/>
              </a:rPr>
              <a:t>   | </a:t>
            </a:r>
            <a:r>
              <a:rPr lang="en-US" sz="1800" b="1" u="sng" dirty="0">
                <a:solidFill>
                  <a:srgbClr val="00B050"/>
                </a:solidFill>
                <a:effectLst/>
                <a:latin typeface="Times New Roman" panose="02020603050405020304" pitchFamily="18" charset="0"/>
                <a:ea typeface="Calibri" panose="020F0502020204030204" pitchFamily="34" charset="0"/>
              </a:rPr>
              <a:t>1  </a:t>
            </a:r>
            <a:r>
              <a:rPr lang="en-US" sz="1800" b="1" u="sng" dirty="0">
                <a:effectLst/>
                <a:latin typeface="Times New Roman" panose="02020603050405020304" pitchFamily="18" charset="0"/>
                <a:ea typeface="Calibri" panose="020F0502020204030204" pitchFamily="34" charset="0"/>
              </a:rPr>
              <a:t>        | Emergency Evacuation Plan for City         | 2022-01-01</a:t>
            </a:r>
            <a:endParaRPr lang="en-IN" sz="1400" dirty="0">
              <a:effectLst/>
              <a:latin typeface="Calibri" panose="020F0502020204030204" pitchFamily="34" charset="0"/>
              <a:ea typeface="Calibri" panose="020F0502020204030204" pitchFamily="34" charset="0"/>
            </a:endParaRPr>
          </a:p>
          <a:p>
            <a:r>
              <a:rPr lang="en-US" sz="1800" b="1" u="sng" dirty="0">
                <a:solidFill>
                  <a:srgbClr val="FF0000"/>
                </a:solidFill>
                <a:effectLst/>
                <a:latin typeface="Times New Roman" panose="02020603050405020304" pitchFamily="18" charset="0"/>
                <a:ea typeface="Calibri" panose="020F0502020204030204" pitchFamily="34" charset="0"/>
              </a:rPr>
              <a:t>2   </a:t>
            </a:r>
            <a:r>
              <a:rPr lang="en-US" sz="1800" b="1" u="sng" dirty="0">
                <a:effectLst/>
                <a:latin typeface="Times New Roman" panose="02020603050405020304" pitchFamily="18" charset="0"/>
                <a:ea typeface="Calibri" panose="020F0502020204030204" pitchFamily="34" charset="0"/>
              </a:rPr>
              <a:t>   | </a:t>
            </a:r>
            <a:r>
              <a:rPr lang="en-US" sz="1800" b="1" u="sng" dirty="0">
                <a:solidFill>
                  <a:srgbClr val="00B050"/>
                </a:solidFill>
                <a:effectLst/>
                <a:latin typeface="Times New Roman" panose="02020603050405020304" pitchFamily="18" charset="0"/>
                <a:ea typeface="Calibri" panose="020F0502020204030204" pitchFamily="34" charset="0"/>
              </a:rPr>
              <a:t>2  </a:t>
            </a:r>
            <a:r>
              <a:rPr lang="en-US" sz="1800" b="1" u="sng" dirty="0">
                <a:effectLst/>
                <a:latin typeface="Times New Roman" panose="02020603050405020304" pitchFamily="18" charset="0"/>
                <a:ea typeface="Calibri" panose="020F0502020204030204" pitchFamily="34" charset="0"/>
              </a:rPr>
              <a:t>        | Disaster Preparedness Plan for County      | 2022-02-05</a:t>
            </a:r>
            <a:endParaRPr lang="en-IN" sz="1400" dirty="0">
              <a:effectLst/>
              <a:latin typeface="Calibri" panose="020F0502020204030204" pitchFamily="34" charset="0"/>
              <a:ea typeface="Calibri" panose="020F0502020204030204" pitchFamily="34" charset="0"/>
            </a:endParaRPr>
          </a:p>
          <a:p>
            <a:r>
              <a:rPr lang="en-US" sz="1800" b="1" u="sng" dirty="0">
                <a:solidFill>
                  <a:srgbClr val="FF0000"/>
                </a:solidFill>
                <a:effectLst/>
                <a:latin typeface="Times New Roman" panose="02020603050405020304" pitchFamily="18" charset="0"/>
                <a:ea typeface="Calibri" panose="020F0502020204030204" pitchFamily="34" charset="0"/>
              </a:rPr>
              <a:t>3   </a:t>
            </a:r>
            <a:r>
              <a:rPr lang="en-US" sz="1800" b="1" u="sng" dirty="0">
                <a:effectLst/>
                <a:latin typeface="Times New Roman" panose="02020603050405020304" pitchFamily="18" charset="0"/>
                <a:ea typeface="Calibri" panose="020F0502020204030204" pitchFamily="34" charset="0"/>
              </a:rPr>
              <a:t>   | </a:t>
            </a:r>
            <a:r>
              <a:rPr lang="en-US" sz="1800" b="1" u="sng" dirty="0">
                <a:solidFill>
                  <a:srgbClr val="00B050"/>
                </a:solidFill>
                <a:effectLst/>
                <a:latin typeface="Times New Roman" panose="02020603050405020304" pitchFamily="18" charset="0"/>
                <a:ea typeface="Calibri" panose="020F0502020204030204" pitchFamily="34" charset="0"/>
              </a:rPr>
              <a:t>3  </a:t>
            </a:r>
            <a:r>
              <a:rPr lang="en-US" sz="1800" b="1" u="sng" dirty="0">
                <a:effectLst/>
                <a:latin typeface="Times New Roman" panose="02020603050405020304" pitchFamily="18" charset="0"/>
                <a:ea typeface="Calibri" panose="020F0502020204030204" pitchFamily="34" charset="0"/>
              </a:rPr>
              <a:t>        | Town Emergency Response Plan               | 2022-03-10</a:t>
            </a:r>
            <a:endParaRPr lang="en-IN" sz="1400" dirty="0">
              <a:effectLst/>
              <a:latin typeface="Calibri" panose="020F0502020204030204" pitchFamily="34" charset="0"/>
              <a:ea typeface="Calibri" panose="020F0502020204030204" pitchFamily="34" charset="0"/>
            </a:endParaRPr>
          </a:p>
          <a:p>
            <a:r>
              <a:rPr lang="en-US" sz="1800" b="1" u="sng" dirty="0">
                <a:solidFill>
                  <a:srgbClr val="FF0000"/>
                </a:solidFill>
                <a:effectLst/>
                <a:latin typeface="Times New Roman" panose="02020603050405020304" pitchFamily="18" charset="0"/>
                <a:ea typeface="Calibri" panose="020F0502020204030204" pitchFamily="34" charset="0"/>
              </a:rPr>
              <a:t>4   </a:t>
            </a:r>
            <a:r>
              <a:rPr lang="en-US" sz="1800" b="1" u="sng" dirty="0">
                <a:effectLst/>
                <a:latin typeface="Times New Roman" panose="02020603050405020304" pitchFamily="18" charset="0"/>
                <a:ea typeface="Calibri" panose="020F0502020204030204" pitchFamily="34" charset="0"/>
              </a:rPr>
              <a:t>   | </a:t>
            </a:r>
            <a:r>
              <a:rPr lang="en-US" sz="1800" b="1" u="sng" dirty="0">
                <a:solidFill>
                  <a:srgbClr val="00B050"/>
                </a:solidFill>
                <a:effectLst/>
                <a:latin typeface="Times New Roman" panose="02020603050405020304" pitchFamily="18" charset="0"/>
                <a:ea typeface="Calibri" panose="020F0502020204030204" pitchFamily="34" charset="0"/>
              </a:rPr>
              <a:t>4  </a:t>
            </a:r>
            <a:r>
              <a:rPr lang="en-US" sz="1800" b="1" u="sng" dirty="0">
                <a:effectLst/>
                <a:latin typeface="Times New Roman" panose="02020603050405020304" pitchFamily="18" charset="0"/>
                <a:ea typeface="Calibri" panose="020F0502020204030204" pitchFamily="34" charset="0"/>
              </a:rPr>
              <a:t>        | Parish Crisis Management Plan              | 2022-04-15</a:t>
            </a:r>
            <a:endParaRPr lang="en-IN" sz="1400" dirty="0">
              <a:effectLst/>
              <a:latin typeface="Calibri" panose="020F0502020204030204" pitchFamily="34" charset="0"/>
              <a:ea typeface="Calibri" panose="020F0502020204030204" pitchFamily="34" charset="0"/>
            </a:endParaRPr>
          </a:p>
          <a:p>
            <a:r>
              <a:rPr lang="en-US" sz="1800" b="1" u="sng" dirty="0">
                <a:solidFill>
                  <a:srgbClr val="FF0000"/>
                </a:solidFill>
                <a:effectLst/>
                <a:latin typeface="Times New Roman" panose="02020603050405020304" pitchFamily="18" charset="0"/>
                <a:ea typeface="Calibri" panose="020F0502020204030204" pitchFamily="34" charset="0"/>
              </a:rPr>
              <a:t>5   </a:t>
            </a:r>
            <a:r>
              <a:rPr lang="en-US" sz="1800" b="1" u="sng" dirty="0">
                <a:effectLst/>
                <a:latin typeface="Times New Roman" panose="02020603050405020304" pitchFamily="18" charset="0"/>
                <a:ea typeface="Calibri" panose="020F0502020204030204" pitchFamily="34" charset="0"/>
              </a:rPr>
              <a:t>   | </a:t>
            </a:r>
            <a:r>
              <a:rPr lang="en-US" sz="1800" b="1" u="sng" dirty="0">
                <a:solidFill>
                  <a:srgbClr val="00B050"/>
                </a:solidFill>
                <a:effectLst/>
                <a:latin typeface="Times New Roman" panose="02020603050405020304" pitchFamily="18" charset="0"/>
                <a:ea typeface="Calibri" panose="020F0502020204030204" pitchFamily="34" charset="0"/>
              </a:rPr>
              <a:t>5  </a:t>
            </a:r>
            <a:r>
              <a:rPr lang="en-US" sz="1800" b="1" u="sng" dirty="0">
                <a:effectLst/>
                <a:latin typeface="Times New Roman" panose="02020603050405020304" pitchFamily="18" charset="0"/>
                <a:ea typeface="Calibri" panose="020F0502020204030204" pitchFamily="34" charset="0"/>
              </a:rPr>
              <a:t>        | Hamlet Disaster Recovery Plan              | 2022-05-20</a:t>
            </a:r>
            <a:endParaRPr lang="en-IN" sz="1400" dirty="0">
              <a:effectLst/>
              <a:latin typeface="Calibri" panose="020F0502020204030204" pitchFamily="34" charset="0"/>
              <a:ea typeface="Calibri" panose="020F0502020204030204" pitchFamily="34" charset="0"/>
            </a:endParaRPr>
          </a:p>
          <a:p>
            <a:r>
              <a:rPr lang="en-US" sz="1800" b="1" u="sng" dirty="0">
                <a:solidFill>
                  <a:srgbClr val="FF0000"/>
                </a:solidFill>
                <a:effectLst/>
                <a:latin typeface="Times New Roman" panose="02020603050405020304" pitchFamily="18" charset="0"/>
                <a:ea typeface="Calibri" panose="020F0502020204030204" pitchFamily="34" charset="0"/>
              </a:rPr>
              <a:t>6   </a:t>
            </a:r>
            <a:r>
              <a:rPr lang="en-US" sz="1800" b="1" u="sng" dirty="0">
                <a:effectLst/>
                <a:latin typeface="Times New Roman" panose="02020603050405020304" pitchFamily="18" charset="0"/>
                <a:ea typeface="Calibri" panose="020F0502020204030204" pitchFamily="34" charset="0"/>
              </a:rPr>
              <a:t>   | </a:t>
            </a:r>
            <a:r>
              <a:rPr lang="en-US" sz="1800" b="1" u="sng" dirty="0">
                <a:solidFill>
                  <a:srgbClr val="00B050"/>
                </a:solidFill>
                <a:effectLst/>
                <a:latin typeface="Times New Roman" panose="02020603050405020304" pitchFamily="18" charset="0"/>
                <a:ea typeface="Calibri" panose="020F0502020204030204" pitchFamily="34" charset="0"/>
              </a:rPr>
              <a:t>6  </a:t>
            </a:r>
            <a:r>
              <a:rPr lang="en-US" sz="1800" b="1" u="sng" dirty="0">
                <a:effectLst/>
                <a:latin typeface="Times New Roman" panose="02020603050405020304" pitchFamily="18" charset="0"/>
                <a:ea typeface="Calibri" panose="020F0502020204030204" pitchFamily="34" charset="0"/>
              </a:rPr>
              <a:t>        | County Emergency Action Plan              | 2022-06-25</a:t>
            </a:r>
            <a:endParaRPr lang="en-IN" sz="1400" dirty="0">
              <a:effectLst/>
              <a:latin typeface="Calibri" panose="020F0502020204030204" pitchFamily="34" charset="0"/>
              <a:ea typeface="Calibri" panose="020F0502020204030204" pitchFamily="34" charset="0"/>
            </a:endParaRPr>
          </a:p>
          <a:p>
            <a:r>
              <a:rPr lang="en-US" sz="1800" b="1" u="sng" dirty="0">
                <a:solidFill>
                  <a:srgbClr val="FF0000"/>
                </a:solidFill>
                <a:effectLst/>
                <a:latin typeface="Times New Roman" panose="02020603050405020304" pitchFamily="18" charset="0"/>
                <a:ea typeface="Calibri" panose="020F0502020204030204" pitchFamily="34" charset="0"/>
              </a:rPr>
              <a:t>7   </a:t>
            </a:r>
            <a:r>
              <a:rPr lang="en-US" sz="1800" b="1" u="sng" dirty="0">
                <a:effectLst/>
                <a:latin typeface="Times New Roman" panose="02020603050405020304" pitchFamily="18" charset="0"/>
                <a:ea typeface="Calibri" panose="020F0502020204030204" pitchFamily="34" charset="0"/>
              </a:rPr>
              <a:t>   | </a:t>
            </a:r>
            <a:r>
              <a:rPr lang="en-US" sz="1800" b="1" u="sng" dirty="0">
                <a:solidFill>
                  <a:srgbClr val="00B050"/>
                </a:solidFill>
                <a:effectLst/>
                <a:latin typeface="Times New Roman" panose="02020603050405020304" pitchFamily="18" charset="0"/>
                <a:ea typeface="Calibri" panose="020F0502020204030204" pitchFamily="34" charset="0"/>
              </a:rPr>
              <a:t>7  </a:t>
            </a:r>
            <a:r>
              <a:rPr lang="en-US" sz="1800" b="1" u="sng" dirty="0">
                <a:effectLst/>
                <a:latin typeface="Times New Roman" panose="02020603050405020304" pitchFamily="18" charset="0"/>
                <a:ea typeface="Calibri" panose="020F0502020204030204" pitchFamily="34" charset="0"/>
              </a:rPr>
              <a:t>        | Township Disaster Management Plan         | 2022-07-30</a:t>
            </a:r>
            <a:endParaRPr lang="en-IN" sz="1400" dirty="0">
              <a:effectLst/>
              <a:latin typeface="Calibri" panose="020F0502020204030204" pitchFamily="34" charset="0"/>
              <a:ea typeface="Calibri" panose="020F0502020204030204" pitchFamily="34" charset="0"/>
            </a:endParaRPr>
          </a:p>
          <a:p>
            <a:r>
              <a:rPr lang="en-US" sz="1800" b="1" u="sng" dirty="0">
                <a:solidFill>
                  <a:srgbClr val="FF0000"/>
                </a:solidFill>
                <a:effectLst/>
                <a:latin typeface="Times New Roman" panose="02020603050405020304" pitchFamily="18" charset="0"/>
                <a:ea typeface="Calibri" panose="020F0502020204030204" pitchFamily="34" charset="0"/>
              </a:rPr>
              <a:t>8   </a:t>
            </a:r>
            <a:r>
              <a:rPr lang="en-US" sz="1800" b="1" u="sng" dirty="0">
                <a:effectLst/>
                <a:latin typeface="Times New Roman" panose="02020603050405020304" pitchFamily="18" charset="0"/>
                <a:ea typeface="Calibri" panose="020F0502020204030204" pitchFamily="34" charset="0"/>
              </a:rPr>
              <a:t>   | </a:t>
            </a:r>
            <a:r>
              <a:rPr lang="en-US" sz="1800" b="1" u="sng" dirty="0">
                <a:solidFill>
                  <a:srgbClr val="00B050"/>
                </a:solidFill>
                <a:effectLst/>
                <a:latin typeface="Times New Roman" panose="02020603050405020304" pitchFamily="18" charset="0"/>
                <a:ea typeface="Calibri" panose="020F0502020204030204" pitchFamily="34" charset="0"/>
              </a:rPr>
              <a:t>8  </a:t>
            </a:r>
            <a:r>
              <a:rPr lang="en-US" sz="1800" b="1" u="sng" dirty="0">
                <a:effectLst/>
                <a:latin typeface="Times New Roman" panose="02020603050405020304" pitchFamily="18" charset="0"/>
                <a:ea typeface="Calibri" panose="020F0502020204030204" pitchFamily="34" charset="0"/>
              </a:rPr>
              <a:t>        | Village Emergency Preparedness Strategy    | 2022-08-05</a:t>
            </a:r>
            <a:endParaRPr lang="en-IN" sz="1400" dirty="0">
              <a:effectLst/>
              <a:latin typeface="Calibri" panose="020F0502020204030204" pitchFamily="34" charset="0"/>
              <a:ea typeface="Calibri" panose="020F0502020204030204" pitchFamily="34" charset="0"/>
            </a:endParaRPr>
          </a:p>
          <a:p>
            <a:r>
              <a:rPr lang="en-US" sz="1800" b="1" u="sng" dirty="0">
                <a:solidFill>
                  <a:srgbClr val="FF0000"/>
                </a:solidFill>
                <a:effectLst/>
                <a:latin typeface="Times New Roman" panose="02020603050405020304" pitchFamily="18" charset="0"/>
                <a:ea typeface="Calibri" panose="020F0502020204030204" pitchFamily="34" charset="0"/>
              </a:rPr>
              <a:t>9   </a:t>
            </a:r>
            <a:r>
              <a:rPr lang="en-US" sz="1800" b="1" u="sng" dirty="0">
                <a:effectLst/>
                <a:latin typeface="Times New Roman" panose="02020603050405020304" pitchFamily="18" charset="0"/>
                <a:ea typeface="Calibri" panose="020F0502020204030204" pitchFamily="34" charset="0"/>
              </a:rPr>
              <a:t>   | </a:t>
            </a:r>
            <a:r>
              <a:rPr lang="en-US" sz="1800" b="1" u="sng" dirty="0">
                <a:solidFill>
                  <a:srgbClr val="00B050"/>
                </a:solidFill>
                <a:effectLst/>
                <a:latin typeface="Times New Roman" panose="02020603050405020304" pitchFamily="18" charset="0"/>
                <a:ea typeface="Calibri" panose="020F0502020204030204" pitchFamily="34" charset="0"/>
              </a:rPr>
              <a:t>9  </a:t>
            </a:r>
            <a:r>
              <a:rPr lang="en-US" sz="1800" b="1" u="sng" dirty="0">
                <a:effectLst/>
                <a:latin typeface="Times New Roman" panose="02020603050405020304" pitchFamily="18" charset="0"/>
                <a:ea typeface="Calibri" panose="020F0502020204030204" pitchFamily="34" charset="0"/>
              </a:rPr>
              <a:t>        | Borough Contingency Plan                              | 2022-09-10</a:t>
            </a:r>
            <a:endParaRPr lang="en-IN" sz="1400" dirty="0">
              <a:effectLst/>
              <a:latin typeface="Calibri" panose="020F0502020204030204" pitchFamily="34" charset="0"/>
              <a:ea typeface="Calibri" panose="020F0502020204030204" pitchFamily="34" charset="0"/>
            </a:endParaRPr>
          </a:p>
          <a:p>
            <a:r>
              <a:rPr lang="en-US" sz="1800" b="1" u="sng" dirty="0">
                <a:solidFill>
                  <a:srgbClr val="FF0000"/>
                </a:solidFill>
                <a:effectLst/>
                <a:latin typeface="Times New Roman" panose="02020603050405020304" pitchFamily="18" charset="0"/>
                <a:ea typeface="Calibri" panose="020F0502020204030204" pitchFamily="34" charset="0"/>
              </a:rPr>
              <a:t>10 </a:t>
            </a:r>
            <a:r>
              <a:rPr lang="en-US" sz="1800" b="1" u="sng" dirty="0">
                <a:effectLst/>
                <a:latin typeface="Times New Roman" panose="02020603050405020304" pitchFamily="18" charset="0"/>
                <a:ea typeface="Calibri" panose="020F0502020204030204" pitchFamily="34" charset="0"/>
              </a:rPr>
              <a:t>    |</a:t>
            </a:r>
            <a:r>
              <a:rPr lang="en-US" sz="1800" b="1" u="sng" dirty="0">
                <a:solidFill>
                  <a:srgbClr val="00B050"/>
                </a:solidFill>
                <a:effectLst/>
                <a:latin typeface="Times New Roman" panose="02020603050405020304" pitchFamily="18" charset="0"/>
                <a:ea typeface="Calibri" panose="020F0502020204030204" pitchFamily="34" charset="0"/>
              </a:rPr>
              <a:t> 10</a:t>
            </a:r>
            <a:r>
              <a:rPr lang="en-US" sz="1800" b="1" u="sng" dirty="0">
                <a:effectLst/>
                <a:latin typeface="Times New Roman" panose="02020603050405020304" pitchFamily="18" charset="0"/>
                <a:ea typeface="Calibri" panose="020F0502020204030204" pitchFamily="34" charset="0"/>
              </a:rPr>
              <a:t>         | Manor Disaster Response Framework          | 2022-10-15</a:t>
            </a:r>
            <a:endParaRPr lang="en-IN" sz="1400" dirty="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40709505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D066AB8-C631-A159-A04D-E8A0961DDA21}"/>
              </a:ext>
            </a:extLst>
          </p:cNvPr>
          <p:cNvSpPr txBox="1"/>
          <p:nvPr/>
        </p:nvSpPr>
        <p:spPr>
          <a:xfrm>
            <a:off x="1216325" y="964621"/>
            <a:ext cx="9609826" cy="4247317"/>
          </a:xfrm>
          <a:prstGeom prst="rect">
            <a:avLst/>
          </a:prstGeom>
          <a:noFill/>
        </p:spPr>
        <p:txBody>
          <a:bodyPr wrap="square">
            <a:spAutoFit/>
          </a:bodyPr>
          <a:lstStyle/>
          <a:p>
            <a:r>
              <a:rPr lang="en-US" sz="1800" b="1" u="none" strike="noStrike" dirty="0">
                <a:effectLst/>
                <a:latin typeface="Times New Roman" panose="02020603050405020304" pitchFamily="18" charset="0"/>
                <a:ea typeface="Calibri" panose="020F0502020204030204" pitchFamily="34" charset="0"/>
              </a:rPr>
              <a:t> </a:t>
            </a:r>
            <a:endParaRPr lang="en-IN" sz="1400" dirty="0">
              <a:effectLst/>
              <a:latin typeface="Calibri" panose="020F0502020204030204" pitchFamily="34" charset="0"/>
              <a:ea typeface="Calibri" panose="020F0502020204030204" pitchFamily="34" charset="0"/>
            </a:endParaRPr>
          </a:p>
          <a:p>
            <a:r>
              <a:rPr lang="en-US" sz="1800" b="1" u="sng" dirty="0">
                <a:effectLst/>
                <a:latin typeface="Times New Roman" panose="02020603050405020304" pitchFamily="18" charset="0"/>
                <a:ea typeface="Calibri" panose="020F0502020204030204" pitchFamily="34" charset="0"/>
              </a:rPr>
              <a:t>8)EMERGENCY RESPONSE LOG TABLE:</a:t>
            </a:r>
            <a:endParaRPr lang="en-IN" sz="1400" dirty="0">
              <a:effectLst/>
              <a:latin typeface="Calibri" panose="020F0502020204030204" pitchFamily="34" charset="0"/>
              <a:ea typeface="Calibri" panose="020F0502020204030204" pitchFamily="34" charset="0"/>
            </a:endParaRPr>
          </a:p>
          <a:p>
            <a:r>
              <a:rPr lang="en-US" sz="1800" b="1" u="none" strike="noStrike" dirty="0">
                <a:effectLst/>
                <a:latin typeface="Times New Roman" panose="02020603050405020304" pitchFamily="18" charset="0"/>
                <a:ea typeface="Calibri" panose="020F0502020204030204" pitchFamily="34" charset="0"/>
              </a:rPr>
              <a:t> </a:t>
            </a:r>
            <a:endParaRPr lang="en-IN" sz="1400" dirty="0">
              <a:effectLst/>
              <a:latin typeface="Calibri" panose="020F0502020204030204" pitchFamily="34" charset="0"/>
              <a:ea typeface="Calibri" panose="020F0502020204030204" pitchFamily="34" charset="0"/>
            </a:endParaRPr>
          </a:p>
          <a:p>
            <a:r>
              <a:rPr lang="en-US" sz="1800" b="1" u="sng" dirty="0" err="1">
                <a:solidFill>
                  <a:srgbClr val="FF0000"/>
                </a:solidFill>
                <a:effectLst/>
                <a:latin typeface="Times New Roman" panose="02020603050405020304" pitchFamily="18" charset="0"/>
                <a:ea typeface="Calibri" panose="020F0502020204030204" pitchFamily="34" charset="0"/>
              </a:rPr>
              <a:t>LogID</a:t>
            </a:r>
            <a:r>
              <a:rPr lang="en-US" sz="1800" b="1" u="sng" dirty="0">
                <a:solidFill>
                  <a:srgbClr val="FF0000"/>
                </a:solidFill>
                <a:effectLst/>
                <a:latin typeface="Times New Roman" panose="02020603050405020304" pitchFamily="18" charset="0"/>
                <a:ea typeface="Calibri" panose="020F0502020204030204" pitchFamily="34" charset="0"/>
              </a:rPr>
              <a:t> </a:t>
            </a:r>
            <a:r>
              <a:rPr lang="en-US" sz="1800" b="1" u="sng" dirty="0">
                <a:effectLst/>
                <a:latin typeface="Times New Roman" panose="02020603050405020304" pitchFamily="18" charset="0"/>
                <a:ea typeface="Calibri" panose="020F0502020204030204" pitchFamily="34" charset="0"/>
              </a:rPr>
              <a:t>| </a:t>
            </a:r>
            <a:r>
              <a:rPr lang="en-US" sz="1800" b="1" u="sng" dirty="0" err="1">
                <a:solidFill>
                  <a:srgbClr val="00B050"/>
                </a:solidFill>
                <a:effectLst/>
                <a:latin typeface="Times New Roman" panose="02020603050405020304" pitchFamily="18" charset="0"/>
                <a:ea typeface="Calibri" panose="020F0502020204030204" pitchFamily="34" charset="0"/>
              </a:rPr>
              <a:t>LocationID</a:t>
            </a:r>
            <a:r>
              <a:rPr lang="en-US" sz="1800" b="1" u="sng" dirty="0">
                <a:effectLst/>
                <a:latin typeface="Times New Roman" panose="02020603050405020304" pitchFamily="18" charset="0"/>
                <a:ea typeface="Calibri" panose="020F0502020204030204" pitchFamily="34" charset="0"/>
              </a:rPr>
              <a:t> | Date       | Time   | </a:t>
            </a:r>
            <a:r>
              <a:rPr lang="en-US" sz="1800" b="1" u="sng" dirty="0" err="1">
                <a:effectLst/>
                <a:latin typeface="Times New Roman" panose="02020603050405020304" pitchFamily="18" charset="0"/>
                <a:ea typeface="Calibri" panose="020F0502020204030204" pitchFamily="34" charset="0"/>
              </a:rPr>
              <a:t>LogDetails</a:t>
            </a:r>
            <a:endParaRPr lang="en-IN" sz="1400" dirty="0">
              <a:effectLst/>
              <a:latin typeface="Calibri" panose="020F0502020204030204" pitchFamily="34" charset="0"/>
              <a:ea typeface="Calibri" panose="020F0502020204030204" pitchFamily="34" charset="0"/>
            </a:endParaRPr>
          </a:p>
          <a:p>
            <a:r>
              <a:rPr lang="en-US" sz="1800" b="1" u="sng" dirty="0">
                <a:solidFill>
                  <a:srgbClr val="FF0000"/>
                </a:solidFill>
                <a:effectLst/>
                <a:latin typeface="Times New Roman" panose="02020603050405020304" pitchFamily="18" charset="0"/>
                <a:ea typeface="Calibri" panose="020F0502020204030204" pitchFamily="34" charset="0"/>
              </a:rPr>
              <a:t>----</a:t>
            </a:r>
            <a:r>
              <a:rPr lang="en-US" sz="1800" b="1" u="sng" dirty="0">
                <a:effectLst/>
                <a:latin typeface="Times New Roman" panose="02020603050405020304" pitchFamily="18" charset="0"/>
                <a:ea typeface="Calibri" panose="020F0502020204030204" pitchFamily="34" charset="0"/>
              </a:rPr>
              <a:t>---------------------------------------------------</a:t>
            </a:r>
            <a:endParaRPr lang="en-IN" sz="1400" dirty="0">
              <a:effectLst/>
              <a:latin typeface="Calibri" panose="020F0502020204030204" pitchFamily="34" charset="0"/>
              <a:ea typeface="Calibri" panose="020F0502020204030204" pitchFamily="34" charset="0"/>
            </a:endParaRPr>
          </a:p>
          <a:p>
            <a:r>
              <a:rPr lang="en-US" sz="1800" b="1" u="sng" dirty="0">
                <a:solidFill>
                  <a:srgbClr val="FF0000"/>
                </a:solidFill>
                <a:effectLst/>
                <a:latin typeface="Times New Roman" panose="02020603050405020304" pitchFamily="18" charset="0"/>
                <a:ea typeface="Calibri" panose="020F0502020204030204" pitchFamily="34" charset="0"/>
              </a:rPr>
              <a:t>1   </a:t>
            </a:r>
            <a:r>
              <a:rPr lang="en-US" sz="1800" b="1" u="sng" dirty="0">
                <a:effectLst/>
                <a:latin typeface="Times New Roman" panose="02020603050405020304" pitchFamily="18" charset="0"/>
                <a:ea typeface="Calibri" panose="020F0502020204030204" pitchFamily="34" charset="0"/>
              </a:rPr>
              <a:t>  | </a:t>
            </a:r>
            <a:r>
              <a:rPr lang="en-US" sz="1800" b="1" u="sng" dirty="0">
                <a:solidFill>
                  <a:srgbClr val="00B050"/>
                </a:solidFill>
                <a:effectLst/>
                <a:latin typeface="Times New Roman" panose="02020603050405020304" pitchFamily="18" charset="0"/>
                <a:ea typeface="Calibri" panose="020F0502020204030204" pitchFamily="34" charset="0"/>
              </a:rPr>
              <a:t>1    </a:t>
            </a:r>
            <a:r>
              <a:rPr lang="en-US" sz="1800" b="1" u="sng" dirty="0">
                <a:effectLst/>
                <a:latin typeface="Times New Roman" panose="02020603050405020304" pitchFamily="18" charset="0"/>
                <a:ea typeface="Calibri" panose="020F0502020204030204" pitchFamily="34" charset="0"/>
              </a:rPr>
              <a:t>      | 2022-01-02 | 09:00  | Flood monitoring initiated</a:t>
            </a:r>
            <a:endParaRPr lang="en-IN" sz="1400" dirty="0">
              <a:effectLst/>
              <a:latin typeface="Calibri" panose="020F0502020204030204" pitchFamily="34" charset="0"/>
              <a:ea typeface="Calibri" panose="020F0502020204030204" pitchFamily="34" charset="0"/>
            </a:endParaRPr>
          </a:p>
          <a:p>
            <a:r>
              <a:rPr lang="en-US" sz="1800" b="1" u="sng" dirty="0">
                <a:solidFill>
                  <a:srgbClr val="FF0000"/>
                </a:solidFill>
                <a:effectLst/>
                <a:latin typeface="Times New Roman" panose="02020603050405020304" pitchFamily="18" charset="0"/>
                <a:ea typeface="Calibri" panose="020F0502020204030204" pitchFamily="34" charset="0"/>
              </a:rPr>
              <a:t>2   </a:t>
            </a:r>
            <a:r>
              <a:rPr lang="en-US" sz="1800" b="1" u="sng" dirty="0">
                <a:effectLst/>
                <a:latin typeface="Times New Roman" panose="02020603050405020304" pitchFamily="18" charset="0"/>
                <a:ea typeface="Calibri" panose="020F0502020204030204" pitchFamily="34" charset="0"/>
              </a:rPr>
              <a:t>  | </a:t>
            </a:r>
            <a:r>
              <a:rPr lang="en-US" sz="1800" b="1" u="sng" dirty="0">
                <a:solidFill>
                  <a:srgbClr val="00B050"/>
                </a:solidFill>
                <a:effectLst/>
                <a:latin typeface="Times New Roman" panose="02020603050405020304" pitchFamily="18" charset="0"/>
                <a:ea typeface="Calibri" panose="020F0502020204030204" pitchFamily="34" charset="0"/>
              </a:rPr>
              <a:t>2    </a:t>
            </a:r>
            <a:r>
              <a:rPr lang="en-US" sz="1800" b="1" u="sng" dirty="0">
                <a:effectLst/>
                <a:latin typeface="Times New Roman" panose="02020603050405020304" pitchFamily="18" charset="0"/>
                <a:ea typeface="Calibri" panose="020F0502020204030204" pitchFamily="34" charset="0"/>
              </a:rPr>
              <a:t>      | 2022-02-08 | 12:30  | Warning alert issued for flooding</a:t>
            </a:r>
            <a:endParaRPr lang="en-IN" sz="1400" dirty="0">
              <a:effectLst/>
              <a:latin typeface="Calibri" panose="020F0502020204030204" pitchFamily="34" charset="0"/>
              <a:ea typeface="Calibri" panose="020F0502020204030204" pitchFamily="34" charset="0"/>
            </a:endParaRPr>
          </a:p>
          <a:p>
            <a:r>
              <a:rPr lang="en-US" sz="1800" b="1" u="sng" dirty="0">
                <a:solidFill>
                  <a:srgbClr val="FF0000"/>
                </a:solidFill>
                <a:effectLst/>
                <a:latin typeface="Times New Roman" panose="02020603050405020304" pitchFamily="18" charset="0"/>
                <a:ea typeface="Calibri" panose="020F0502020204030204" pitchFamily="34" charset="0"/>
              </a:rPr>
              <a:t>3   </a:t>
            </a:r>
            <a:r>
              <a:rPr lang="en-US" sz="1800" b="1" u="sng" dirty="0">
                <a:effectLst/>
                <a:latin typeface="Times New Roman" panose="02020603050405020304" pitchFamily="18" charset="0"/>
                <a:ea typeface="Calibri" panose="020F0502020204030204" pitchFamily="34" charset="0"/>
              </a:rPr>
              <a:t>  | </a:t>
            </a:r>
            <a:r>
              <a:rPr lang="en-US" sz="1800" b="1" u="sng" dirty="0">
                <a:solidFill>
                  <a:srgbClr val="00B050"/>
                </a:solidFill>
                <a:effectLst/>
                <a:latin typeface="Times New Roman" panose="02020603050405020304" pitchFamily="18" charset="0"/>
                <a:ea typeface="Calibri" panose="020F0502020204030204" pitchFamily="34" charset="0"/>
              </a:rPr>
              <a:t>3    </a:t>
            </a:r>
            <a:r>
              <a:rPr lang="en-US" sz="1800" b="1" u="sng" dirty="0">
                <a:effectLst/>
                <a:latin typeface="Times New Roman" panose="02020603050405020304" pitchFamily="18" charset="0"/>
                <a:ea typeface="Calibri" panose="020F0502020204030204" pitchFamily="34" charset="0"/>
              </a:rPr>
              <a:t>      | 2022-03-12 | 15:45  | Activation of emergency response teams</a:t>
            </a:r>
            <a:endParaRPr lang="en-IN" sz="1400" dirty="0">
              <a:effectLst/>
              <a:latin typeface="Calibri" panose="020F0502020204030204" pitchFamily="34" charset="0"/>
              <a:ea typeface="Calibri" panose="020F0502020204030204" pitchFamily="34" charset="0"/>
            </a:endParaRPr>
          </a:p>
          <a:p>
            <a:r>
              <a:rPr lang="en-US" sz="1800" b="1" u="sng" dirty="0">
                <a:solidFill>
                  <a:srgbClr val="FF0000"/>
                </a:solidFill>
                <a:effectLst/>
                <a:latin typeface="Times New Roman" panose="02020603050405020304" pitchFamily="18" charset="0"/>
                <a:ea typeface="Calibri" panose="020F0502020204030204" pitchFamily="34" charset="0"/>
              </a:rPr>
              <a:t>4   </a:t>
            </a:r>
            <a:r>
              <a:rPr lang="en-US" sz="1800" b="1" u="sng" dirty="0">
                <a:effectLst/>
                <a:latin typeface="Times New Roman" panose="02020603050405020304" pitchFamily="18" charset="0"/>
                <a:ea typeface="Calibri" panose="020F0502020204030204" pitchFamily="34" charset="0"/>
              </a:rPr>
              <a:t>  | </a:t>
            </a:r>
            <a:r>
              <a:rPr lang="en-US" sz="1800" b="1" u="sng" dirty="0">
                <a:solidFill>
                  <a:srgbClr val="00B050"/>
                </a:solidFill>
                <a:effectLst/>
                <a:latin typeface="Times New Roman" panose="02020603050405020304" pitchFamily="18" charset="0"/>
                <a:ea typeface="Calibri" panose="020F0502020204030204" pitchFamily="34" charset="0"/>
              </a:rPr>
              <a:t>4    </a:t>
            </a:r>
            <a:r>
              <a:rPr lang="en-US" sz="1800" b="1" u="sng" dirty="0">
                <a:effectLst/>
                <a:latin typeface="Times New Roman" panose="02020603050405020304" pitchFamily="18" charset="0"/>
                <a:ea typeface="Calibri" panose="020F0502020204030204" pitchFamily="34" charset="0"/>
              </a:rPr>
              <a:t>      | 2022-04-20 | 10:15  | Drainage system inspection completed</a:t>
            </a:r>
            <a:endParaRPr lang="en-IN" sz="1400" dirty="0">
              <a:effectLst/>
              <a:latin typeface="Calibri" panose="020F0502020204030204" pitchFamily="34" charset="0"/>
              <a:ea typeface="Calibri" panose="020F0502020204030204" pitchFamily="34" charset="0"/>
            </a:endParaRPr>
          </a:p>
          <a:p>
            <a:r>
              <a:rPr lang="en-US" sz="1800" b="1" u="sng" dirty="0">
                <a:solidFill>
                  <a:srgbClr val="FF0000"/>
                </a:solidFill>
                <a:effectLst/>
                <a:latin typeface="Times New Roman" panose="02020603050405020304" pitchFamily="18" charset="0"/>
                <a:ea typeface="Calibri" panose="020F0502020204030204" pitchFamily="34" charset="0"/>
              </a:rPr>
              <a:t>5   </a:t>
            </a:r>
            <a:r>
              <a:rPr lang="en-US" sz="1800" b="1" u="sng" dirty="0">
                <a:effectLst/>
                <a:latin typeface="Times New Roman" panose="02020603050405020304" pitchFamily="18" charset="0"/>
                <a:ea typeface="Calibri" panose="020F0502020204030204" pitchFamily="34" charset="0"/>
              </a:rPr>
              <a:t>  | </a:t>
            </a:r>
            <a:r>
              <a:rPr lang="en-US" sz="1800" b="1" u="sng" dirty="0">
                <a:solidFill>
                  <a:srgbClr val="00B050"/>
                </a:solidFill>
                <a:effectLst/>
                <a:latin typeface="Times New Roman" panose="02020603050405020304" pitchFamily="18" charset="0"/>
                <a:ea typeface="Calibri" panose="020F0502020204030204" pitchFamily="34" charset="0"/>
              </a:rPr>
              <a:t>5    </a:t>
            </a:r>
            <a:r>
              <a:rPr lang="en-US" sz="1800" b="1" u="sng" dirty="0">
                <a:effectLst/>
                <a:latin typeface="Times New Roman" panose="02020603050405020304" pitchFamily="18" charset="0"/>
                <a:ea typeface="Calibri" panose="020F0502020204030204" pitchFamily="34" charset="0"/>
              </a:rPr>
              <a:t>      | 2022-05-18 | 11:20  | Evacuation routes marked and verified</a:t>
            </a:r>
            <a:endParaRPr lang="en-IN" sz="1400" dirty="0">
              <a:effectLst/>
              <a:latin typeface="Calibri" panose="020F0502020204030204" pitchFamily="34" charset="0"/>
              <a:ea typeface="Calibri" panose="020F0502020204030204" pitchFamily="34" charset="0"/>
            </a:endParaRPr>
          </a:p>
          <a:p>
            <a:r>
              <a:rPr lang="en-US" sz="1800" b="1" u="sng" dirty="0">
                <a:solidFill>
                  <a:srgbClr val="FF0000"/>
                </a:solidFill>
                <a:effectLst/>
                <a:latin typeface="Times New Roman" panose="02020603050405020304" pitchFamily="18" charset="0"/>
                <a:ea typeface="Calibri" panose="020F0502020204030204" pitchFamily="34" charset="0"/>
              </a:rPr>
              <a:t>6   </a:t>
            </a:r>
            <a:r>
              <a:rPr lang="en-US" sz="1800" b="1" u="sng" dirty="0">
                <a:effectLst/>
                <a:latin typeface="Times New Roman" panose="02020603050405020304" pitchFamily="18" charset="0"/>
                <a:ea typeface="Calibri" panose="020F0502020204030204" pitchFamily="34" charset="0"/>
              </a:rPr>
              <a:t>  | </a:t>
            </a:r>
            <a:r>
              <a:rPr lang="en-US" sz="1800" b="1" u="sng" dirty="0">
                <a:solidFill>
                  <a:srgbClr val="00B050"/>
                </a:solidFill>
                <a:effectLst/>
                <a:latin typeface="Times New Roman" panose="02020603050405020304" pitchFamily="18" charset="0"/>
                <a:ea typeface="Calibri" panose="020F0502020204030204" pitchFamily="34" charset="0"/>
              </a:rPr>
              <a:t>6    </a:t>
            </a:r>
            <a:r>
              <a:rPr lang="en-US" sz="1800" b="1" u="sng" dirty="0">
                <a:effectLst/>
                <a:latin typeface="Times New Roman" panose="02020603050405020304" pitchFamily="18" charset="0"/>
                <a:ea typeface="Calibri" panose="020F0502020204030204" pitchFamily="34" charset="0"/>
              </a:rPr>
              <a:t>      | 2022-06-24 | 08:45  | Real-time monitoring system activated</a:t>
            </a:r>
            <a:endParaRPr lang="en-IN" sz="1400" dirty="0">
              <a:effectLst/>
              <a:latin typeface="Calibri" panose="020F0502020204030204" pitchFamily="34" charset="0"/>
              <a:ea typeface="Calibri" panose="020F0502020204030204" pitchFamily="34" charset="0"/>
            </a:endParaRPr>
          </a:p>
          <a:p>
            <a:r>
              <a:rPr lang="en-US" sz="1800" b="1" u="sng" dirty="0">
                <a:solidFill>
                  <a:srgbClr val="FF0000"/>
                </a:solidFill>
                <a:effectLst/>
                <a:latin typeface="Times New Roman" panose="02020603050405020304" pitchFamily="18" charset="0"/>
                <a:ea typeface="Calibri" panose="020F0502020204030204" pitchFamily="34" charset="0"/>
              </a:rPr>
              <a:t>7   </a:t>
            </a:r>
            <a:r>
              <a:rPr lang="en-US" sz="1800" b="1" u="sng" dirty="0">
                <a:effectLst/>
                <a:latin typeface="Times New Roman" panose="02020603050405020304" pitchFamily="18" charset="0"/>
                <a:ea typeface="Calibri" panose="020F0502020204030204" pitchFamily="34" charset="0"/>
              </a:rPr>
              <a:t>  | </a:t>
            </a:r>
            <a:r>
              <a:rPr lang="en-US" sz="1800" b="1" u="sng" dirty="0">
                <a:solidFill>
                  <a:srgbClr val="00B050"/>
                </a:solidFill>
                <a:effectLst/>
                <a:latin typeface="Times New Roman" panose="02020603050405020304" pitchFamily="18" charset="0"/>
                <a:ea typeface="Calibri" panose="020F0502020204030204" pitchFamily="34" charset="0"/>
              </a:rPr>
              <a:t>7    </a:t>
            </a:r>
            <a:r>
              <a:rPr lang="en-US" sz="1800" b="1" u="sng" dirty="0">
                <a:effectLst/>
                <a:latin typeface="Times New Roman" panose="02020603050405020304" pitchFamily="18" charset="0"/>
                <a:ea typeface="Calibri" panose="020F0502020204030204" pitchFamily="34" charset="0"/>
              </a:rPr>
              <a:t>      | 2022-07-28 | 14:00  | Training session conducted for responders</a:t>
            </a:r>
            <a:endParaRPr lang="en-IN" sz="1400" dirty="0">
              <a:effectLst/>
              <a:latin typeface="Calibri" panose="020F0502020204030204" pitchFamily="34" charset="0"/>
              <a:ea typeface="Calibri" panose="020F0502020204030204" pitchFamily="34" charset="0"/>
            </a:endParaRPr>
          </a:p>
          <a:p>
            <a:r>
              <a:rPr lang="en-US" sz="1800" b="1" u="sng" dirty="0">
                <a:solidFill>
                  <a:srgbClr val="FF0000"/>
                </a:solidFill>
                <a:effectLst/>
                <a:latin typeface="Times New Roman" panose="02020603050405020304" pitchFamily="18" charset="0"/>
                <a:ea typeface="Calibri" panose="020F0502020204030204" pitchFamily="34" charset="0"/>
              </a:rPr>
              <a:t>8   </a:t>
            </a:r>
            <a:r>
              <a:rPr lang="en-US" sz="1800" b="1" u="sng" dirty="0">
                <a:effectLst/>
                <a:latin typeface="Times New Roman" panose="02020603050405020304" pitchFamily="18" charset="0"/>
                <a:ea typeface="Calibri" panose="020F0502020204030204" pitchFamily="34" charset="0"/>
              </a:rPr>
              <a:t>  | </a:t>
            </a:r>
            <a:r>
              <a:rPr lang="en-US" sz="1800" b="1" u="sng" dirty="0">
                <a:solidFill>
                  <a:srgbClr val="00B050"/>
                </a:solidFill>
                <a:effectLst/>
                <a:latin typeface="Times New Roman" panose="02020603050405020304" pitchFamily="18" charset="0"/>
                <a:ea typeface="Calibri" panose="020F0502020204030204" pitchFamily="34" charset="0"/>
              </a:rPr>
              <a:t>8    </a:t>
            </a:r>
            <a:r>
              <a:rPr lang="en-US" sz="1800" b="1" u="sng" dirty="0">
                <a:effectLst/>
                <a:latin typeface="Times New Roman" panose="02020603050405020304" pitchFamily="18" charset="0"/>
                <a:ea typeface="Calibri" panose="020F0502020204030204" pitchFamily="34" charset="0"/>
              </a:rPr>
              <a:t>      | 2022-08-30 | 16:30  | Public communication channels tested</a:t>
            </a:r>
            <a:endParaRPr lang="en-IN" sz="1400" dirty="0">
              <a:effectLst/>
              <a:latin typeface="Calibri" panose="020F0502020204030204" pitchFamily="34" charset="0"/>
              <a:ea typeface="Calibri" panose="020F0502020204030204" pitchFamily="34" charset="0"/>
            </a:endParaRPr>
          </a:p>
          <a:p>
            <a:r>
              <a:rPr lang="en-US" sz="1800" b="1" u="sng" dirty="0">
                <a:solidFill>
                  <a:srgbClr val="FF0000"/>
                </a:solidFill>
                <a:effectLst/>
                <a:latin typeface="Times New Roman" panose="02020603050405020304" pitchFamily="18" charset="0"/>
                <a:ea typeface="Calibri" panose="020F0502020204030204" pitchFamily="34" charset="0"/>
              </a:rPr>
              <a:t>9   </a:t>
            </a:r>
            <a:r>
              <a:rPr lang="en-US" sz="1800" b="1" u="sng" dirty="0">
                <a:effectLst/>
                <a:latin typeface="Times New Roman" panose="02020603050405020304" pitchFamily="18" charset="0"/>
                <a:ea typeface="Calibri" panose="020F0502020204030204" pitchFamily="34" charset="0"/>
              </a:rPr>
              <a:t>  | </a:t>
            </a:r>
            <a:r>
              <a:rPr lang="en-US" sz="1800" b="1" u="sng" dirty="0">
                <a:solidFill>
                  <a:srgbClr val="00B050"/>
                </a:solidFill>
                <a:effectLst/>
                <a:latin typeface="Times New Roman" panose="02020603050405020304" pitchFamily="18" charset="0"/>
                <a:ea typeface="Calibri" panose="020F0502020204030204" pitchFamily="34" charset="0"/>
              </a:rPr>
              <a:t>9    </a:t>
            </a:r>
            <a:r>
              <a:rPr lang="en-US" sz="1800" b="1" u="sng" dirty="0">
                <a:effectLst/>
                <a:latin typeface="Times New Roman" panose="02020603050405020304" pitchFamily="18" charset="0"/>
                <a:ea typeface="Calibri" panose="020F0502020204030204" pitchFamily="34" charset="0"/>
              </a:rPr>
              <a:t>      | 2022-09-05 | 13:45  | Emergency supplies inventory updated</a:t>
            </a:r>
            <a:endParaRPr lang="en-IN" sz="1400" dirty="0">
              <a:effectLst/>
              <a:latin typeface="Calibri" panose="020F0502020204030204" pitchFamily="34" charset="0"/>
              <a:ea typeface="Calibri" panose="020F0502020204030204" pitchFamily="34" charset="0"/>
            </a:endParaRPr>
          </a:p>
          <a:p>
            <a:r>
              <a:rPr lang="en-US" sz="1800" b="1" u="sng" dirty="0">
                <a:solidFill>
                  <a:srgbClr val="FF0000"/>
                </a:solidFill>
                <a:effectLst/>
                <a:latin typeface="Times New Roman" panose="02020603050405020304" pitchFamily="18" charset="0"/>
                <a:ea typeface="Calibri" panose="020F0502020204030204" pitchFamily="34" charset="0"/>
              </a:rPr>
              <a:t>10 </a:t>
            </a:r>
            <a:r>
              <a:rPr lang="en-US" sz="1800" b="1" u="sng" dirty="0">
                <a:effectLst/>
                <a:latin typeface="Times New Roman" panose="02020603050405020304" pitchFamily="18" charset="0"/>
                <a:ea typeface="Calibri" panose="020F0502020204030204" pitchFamily="34" charset="0"/>
              </a:rPr>
              <a:t>   |</a:t>
            </a:r>
            <a:r>
              <a:rPr lang="en-US" sz="1800" b="1" u="sng" dirty="0">
                <a:solidFill>
                  <a:srgbClr val="00B050"/>
                </a:solidFill>
                <a:effectLst/>
                <a:latin typeface="Times New Roman" panose="02020603050405020304" pitchFamily="18" charset="0"/>
                <a:ea typeface="Calibri" panose="020F0502020204030204" pitchFamily="34" charset="0"/>
              </a:rPr>
              <a:t> 10 </a:t>
            </a:r>
            <a:r>
              <a:rPr lang="en-US" sz="1800" b="1" u="sng" dirty="0">
                <a:effectLst/>
                <a:latin typeface="Times New Roman" panose="02020603050405020304" pitchFamily="18" charset="0"/>
                <a:ea typeface="Calibri" panose="020F0502020204030204" pitchFamily="34" charset="0"/>
              </a:rPr>
              <a:t>        | 2022-10-12 | 07:55  | GIS-based flood modeling in progress</a:t>
            </a:r>
            <a:endParaRPr lang="en-IN" sz="1400" dirty="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15441393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BF62308-5AAB-B0B1-DF68-96AF31ACEA8D}"/>
              </a:ext>
            </a:extLst>
          </p:cNvPr>
          <p:cNvSpPr txBox="1"/>
          <p:nvPr/>
        </p:nvSpPr>
        <p:spPr>
          <a:xfrm>
            <a:off x="1121434" y="1240666"/>
            <a:ext cx="9644332" cy="4247317"/>
          </a:xfrm>
          <a:prstGeom prst="rect">
            <a:avLst/>
          </a:prstGeom>
          <a:noFill/>
        </p:spPr>
        <p:txBody>
          <a:bodyPr wrap="square">
            <a:spAutoFit/>
          </a:bodyPr>
          <a:lstStyle/>
          <a:p>
            <a:r>
              <a:rPr lang="en-US" sz="1800" b="1" u="none" strike="noStrike" dirty="0">
                <a:effectLst/>
                <a:latin typeface="Times New Roman" panose="02020603050405020304" pitchFamily="18" charset="0"/>
                <a:ea typeface="Calibri" panose="020F0502020204030204" pitchFamily="34" charset="0"/>
              </a:rPr>
              <a:t> </a:t>
            </a:r>
            <a:endParaRPr lang="en-IN" sz="1400" dirty="0">
              <a:effectLst/>
              <a:latin typeface="Calibri" panose="020F0502020204030204" pitchFamily="34" charset="0"/>
              <a:ea typeface="Calibri" panose="020F0502020204030204" pitchFamily="34" charset="0"/>
            </a:endParaRPr>
          </a:p>
          <a:p>
            <a:r>
              <a:rPr lang="en-US" sz="1800" b="1" u="sng" dirty="0">
                <a:effectLst/>
                <a:latin typeface="Times New Roman" panose="02020603050405020304" pitchFamily="18" charset="0"/>
                <a:ea typeface="Calibri" panose="020F0502020204030204" pitchFamily="34" charset="0"/>
              </a:rPr>
              <a:t>9)EVACUATION CENTER TABLE:</a:t>
            </a:r>
            <a:endParaRPr lang="en-IN" sz="1400" dirty="0">
              <a:effectLst/>
              <a:latin typeface="Calibri" panose="020F0502020204030204" pitchFamily="34" charset="0"/>
              <a:ea typeface="Calibri" panose="020F0502020204030204" pitchFamily="34" charset="0"/>
            </a:endParaRPr>
          </a:p>
          <a:p>
            <a:r>
              <a:rPr lang="en-US" sz="1800" b="1" u="none" strike="noStrike" dirty="0">
                <a:effectLst/>
                <a:latin typeface="Times New Roman" panose="02020603050405020304" pitchFamily="18" charset="0"/>
                <a:ea typeface="Calibri" panose="020F0502020204030204" pitchFamily="34" charset="0"/>
              </a:rPr>
              <a:t> </a:t>
            </a:r>
            <a:endParaRPr lang="en-IN" sz="1400" dirty="0">
              <a:effectLst/>
              <a:latin typeface="Calibri" panose="020F0502020204030204" pitchFamily="34" charset="0"/>
              <a:ea typeface="Calibri" panose="020F0502020204030204" pitchFamily="34" charset="0"/>
            </a:endParaRPr>
          </a:p>
          <a:p>
            <a:r>
              <a:rPr lang="en-US" sz="1800" b="1" u="sng" dirty="0" err="1">
                <a:solidFill>
                  <a:srgbClr val="FF0000"/>
                </a:solidFill>
                <a:effectLst/>
                <a:latin typeface="Times New Roman" panose="02020603050405020304" pitchFamily="18" charset="0"/>
                <a:ea typeface="Calibri" panose="020F0502020204030204" pitchFamily="34" charset="0"/>
              </a:rPr>
              <a:t>CenterID</a:t>
            </a:r>
            <a:r>
              <a:rPr lang="en-US" sz="1800" b="1" u="sng" dirty="0">
                <a:effectLst/>
                <a:latin typeface="Times New Roman" panose="02020603050405020304" pitchFamily="18" charset="0"/>
                <a:ea typeface="Calibri" panose="020F0502020204030204" pitchFamily="34" charset="0"/>
              </a:rPr>
              <a:t> | </a:t>
            </a:r>
            <a:r>
              <a:rPr lang="en-US" sz="1800" b="1" u="sng" dirty="0" err="1">
                <a:solidFill>
                  <a:srgbClr val="00B050"/>
                </a:solidFill>
                <a:effectLst/>
                <a:latin typeface="Times New Roman" panose="02020603050405020304" pitchFamily="18" charset="0"/>
                <a:ea typeface="Calibri" panose="020F0502020204030204" pitchFamily="34" charset="0"/>
              </a:rPr>
              <a:t>LocationID</a:t>
            </a:r>
            <a:r>
              <a:rPr lang="en-US" sz="1800" b="1" u="sng" dirty="0">
                <a:effectLst/>
                <a:latin typeface="Times New Roman" panose="02020603050405020304" pitchFamily="18" charset="0"/>
                <a:ea typeface="Calibri" panose="020F0502020204030204" pitchFamily="34" charset="0"/>
              </a:rPr>
              <a:t> | </a:t>
            </a:r>
            <a:r>
              <a:rPr lang="en-US" sz="1800" b="1" u="sng" dirty="0" err="1">
                <a:effectLst/>
                <a:latin typeface="Times New Roman" panose="02020603050405020304" pitchFamily="18" charset="0"/>
                <a:ea typeface="Calibri" panose="020F0502020204030204" pitchFamily="34" charset="0"/>
              </a:rPr>
              <a:t>CenterName</a:t>
            </a:r>
            <a:r>
              <a:rPr lang="en-US" sz="1800" b="1" u="sng" dirty="0">
                <a:effectLst/>
                <a:latin typeface="Times New Roman" panose="02020603050405020304" pitchFamily="18" charset="0"/>
                <a:ea typeface="Calibri" panose="020F0502020204030204" pitchFamily="34" charset="0"/>
              </a:rPr>
              <a:t>             | Capacity | </a:t>
            </a:r>
            <a:r>
              <a:rPr lang="en-US" sz="1800" b="1" u="sng" dirty="0" err="1">
                <a:effectLst/>
                <a:latin typeface="Times New Roman" panose="02020603050405020304" pitchFamily="18" charset="0"/>
                <a:ea typeface="Calibri" panose="020F0502020204030204" pitchFamily="34" charset="0"/>
              </a:rPr>
              <a:t>LocationDetails</a:t>
            </a:r>
            <a:endParaRPr lang="en-IN" sz="1400" dirty="0">
              <a:effectLst/>
              <a:latin typeface="Calibri" panose="020F0502020204030204" pitchFamily="34" charset="0"/>
              <a:ea typeface="Calibri" panose="020F0502020204030204" pitchFamily="34" charset="0"/>
            </a:endParaRPr>
          </a:p>
          <a:p>
            <a:r>
              <a:rPr lang="en-US" sz="1800" b="1" u="sng" dirty="0">
                <a:effectLst/>
                <a:latin typeface="Times New Roman" panose="02020603050405020304" pitchFamily="18" charset="0"/>
                <a:ea typeface="Calibri" panose="020F0502020204030204" pitchFamily="34" charset="0"/>
              </a:rPr>
              <a:t>------------------------------------------------------------------------------</a:t>
            </a:r>
            <a:endParaRPr lang="en-IN" sz="1400" dirty="0">
              <a:effectLst/>
              <a:latin typeface="Calibri" panose="020F0502020204030204" pitchFamily="34" charset="0"/>
              <a:ea typeface="Calibri" panose="020F0502020204030204" pitchFamily="34" charset="0"/>
            </a:endParaRPr>
          </a:p>
          <a:p>
            <a:r>
              <a:rPr lang="en-US" sz="1800" b="1" u="sng" dirty="0">
                <a:solidFill>
                  <a:srgbClr val="FF0000"/>
                </a:solidFill>
                <a:effectLst/>
                <a:latin typeface="Times New Roman" panose="02020603050405020304" pitchFamily="18" charset="0"/>
                <a:ea typeface="Calibri" panose="020F0502020204030204" pitchFamily="34" charset="0"/>
              </a:rPr>
              <a:t>1  </a:t>
            </a:r>
            <a:r>
              <a:rPr lang="en-US" sz="1800" b="1" u="sng" dirty="0">
                <a:effectLst/>
                <a:latin typeface="Times New Roman" panose="02020603050405020304" pitchFamily="18" charset="0"/>
                <a:ea typeface="Calibri" panose="020F0502020204030204" pitchFamily="34" charset="0"/>
              </a:rPr>
              <a:t>      | </a:t>
            </a:r>
            <a:r>
              <a:rPr lang="en-US" sz="1800" b="1" u="sng" dirty="0">
                <a:solidFill>
                  <a:srgbClr val="00B050"/>
                </a:solidFill>
                <a:effectLst/>
                <a:latin typeface="Times New Roman" panose="02020603050405020304" pitchFamily="18" charset="0"/>
                <a:ea typeface="Calibri" panose="020F0502020204030204" pitchFamily="34" charset="0"/>
              </a:rPr>
              <a:t>1    </a:t>
            </a:r>
            <a:r>
              <a:rPr lang="en-US" sz="1800" b="1" u="sng" dirty="0">
                <a:effectLst/>
                <a:latin typeface="Times New Roman" panose="02020603050405020304" pitchFamily="18" charset="0"/>
                <a:ea typeface="Calibri" panose="020F0502020204030204" pitchFamily="34" charset="0"/>
              </a:rPr>
              <a:t>      | City Evacuation Center | 500      | City Hall</a:t>
            </a:r>
            <a:endParaRPr lang="en-IN" sz="1400" dirty="0">
              <a:effectLst/>
              <a:latin typeface="Calibri" panose="020F0502020204030204" pitchFamily="34" charset="0"/>
              <a:ea typeface="Calibri" panose="020F0502020204030204" pitchFamily="34" charset="0"/>
            </a:endParaRPr>
          </a:p>
          <a:p>
            <a:r>
              <a:rPr lang="en-US" sz="1800" b="1" u="sng" dirty="0">
                <a:solidFill>
                  <a:srgbClr val="FF0000"/>
                </a:solidFill>
                <a:effectLst/>
                <a:latin typeface="Times New Roman" panose="02020603050405020304" pitchFamily="18" charset="0"/>
                <a:ea typeface="Calibri" panose="020F0502020204030204" pitchFamily="34" charset="0"/>
              </a:rPr>
              <a:t>2  </a:t>
            </a:r>
            <a:r>
              <a:rPr lang="en-US" sz="1800" b="1" u="sng" dirty="0">
                <a:effectLst/>
                <a:latin typeface="Times New Roman" panose="02020603050405020304" pitchFamily="18" charset="0"/>
                <a:ea typeface="Calibri" panose="020F0502020204030204" pitchFamily="34" charset="0"/>
              </a:rPr>
              <a:t>      | </a:t>
            </a:r>
            <a:r>
              <a:rPr lang="en-US" sz="1800" b="1" u="sng" dirty="0">
                <a:solidFill>
                  <a:srgbClr val="00B050"/>
                </a:solidFill>
                <a:effectLst/>
                <a:latin typeface="Times New Roman" panose="02020603050405020304" pitchFamily="18" charset="0"/>
                <a:ea typeface="Calibri" panose="020F0502020204030204" pitchFamily="34" charset="0"/>
              </a:rPr>
              <a:t>2    </a:t>
            </a:r>
            <a:r>
              <a:rPr lang="en-US" sz="1800" b="1" u="sng" dirty="0">
                <a:effectLst/>
                <a:latin typeface="Times New Roman" panose="02020603050405020304" pitchFamily="18" charset="0"/>
                <a:ea typeface="Calibri" panose="020F0502020204030204" pitchFamily="34" charset="0"/>
              </a:rPr>
              <a:t>      | County Shelter         | 300      | Community Center</a:t>
            </a:r>
            <a:endParaRPr lang="en-IN" sz="1400" dirty="0">
              <a:effectLst/>
              <a:latin typeface="Calibri" panose="020F0502020204030204" pitchFamily="34" charset="0"/>
              <a:ea typeface="Calibri" panose="020F0502020204030204" pitchFamily="34" charset="0"/>
            </a:endParaRPr>
          </a:p>
          <a:p>
            <a:r>
              <a:rPr lang="en-US" sz="1800" b="1" u="sng" dirty="0">
                <a:solidFill>
                  <a:srgbClr val="FF0000"/>
                </a:solidFill>
                <a:effectLst/>
                <a:latin typeface="Times New Roman" panose="02020603050405020304" pitchFamily="18" charset="0"/>
                <a:ea typeface="Calibri" panose="020F0502020204030204" pitchFamily="34" charset="0"/>
              </a:rPr>
              <a:t>3  </a:t>
            </a:r>
            <a:r>
              <a:rPr lang="en-US" sz="1800" b="1" u="sng" dirty="0">
                <a:effectLst/>
                <a:latin typeface="Times New Roman" panose="02020603050405020304" pitchFamily="18" charset="0"/>
                <a:ea typeface="Calibri" panose="020F0502020204030204" pitchFamily="34" charset="0"/>
              </a:rPr>
              <a:t>      | </a:t>
            </a:r>
            <a:r>
              <a:rPr lang="en-US" sz="1800" b="1" u="sng" dirty="0">
                <a:solidFill>
                  <a:srgbClr val="00B050"/>
                </a:solidFill>
                <a:effectLst/>
                <a:latin typeface="Times New Roman" panose="02020603050405020304" pitchFamily="18" charset="0"/>
                <a:ea typeface="Calibri" panose="020F0502020204030204" pitchFamily="34" charset="0"/>
              </a:rPr>
              <a:t>3    </a:t>
            </a:r>
            <a:r>
              <a:rPr lang="en-US" sz="1800" b="1" u="sng" dirty="0">
                <a:effectLst/>
                <a:latin typeface="Times New Roman" panose="02020603050405020304" pitchFamily="18" charset="0"/>
                <a:ea typeface="Calibri" panose="020F0502020204030204" pitchFamily="34" charset="0"/>
              </a:rPr>
              <a:t>      | Town Emergency Center  | 200      | Town Hall</a:t>
            </a:r>
            <a:endParaRPr lang="en-IN" sz="1400" dirty="0">
              <a:effectLst/>
              <a:latin typeface="Calibri" panose="020F0502020204030204" pitchFamily="34" charset="0"/>
              <a:ea typeface="Calibri" panose="020F0502020204030204" pitchFamily="34" charset="0"/>
            </a:endParaRPr>
          </a:p>
          <a:p>
            <a:r>
              <a:rPr lang="en-US" sz="1800" b="1" u="sng" dirty="0">
                <a:solidFill>
                  <a:srgbClr val="FF0000"/>
                </a:solidFill>
                <a:effectLst/>
                <a:latin typeface="Times New Roman" panose="02020603050405020304" pitchFamily="18" charset="0"/>
                <a:ea typeface="Calibri" panose="020F0502020204030204" pitchFamily="34" charset="0"/>
              </a:rPr>
              <a:t>4  </a:t>
            </a:r>
            <a:r>
              <a:rPr lang="en-US" sz="1800" b="1" u="sng" dirty="0">
                <a:effectLst/>
                <a:latin typeface="Times New Roman" panose="02020603050405020304" pitchFamily="18" charset="0"/>
                <a:ea typeface="Calibri" panose="020F0502020204030204" pitchFamily="34" charset="0"/>
              </a:rPr>
              <a:t>      | </a:t>
            </a:r>
            <a:r>
              <a:rPr lang="en-US" sz="1800" b="1" u="sng" dirty="0">
                <a:solidFill>
                  <a:srgbClr val="00B050"/>
                </a:solidFill>
                <a:effectLst/>
                <a:latin typeface="Times New Roman" panose="02020603050405020304" pitchFamily="18" charset="0"/>
                <a:ea typeface="Calibri" panose="020F0502020204030204" pitchFamily="34" charset="0"/>
              </a:rPr>
              <a:t>4    </a:t>
            </a:r>
            <a:r>
              <a:rPr lang="en-US" sz="1800" b="1" u="sng" dirty="0">
                <a:effectLst/>
                <a:latin typeface="Times New Roman" panose="02020603050405020304" pitchFamily="18" charset="0"/>
                <a:ea typeface="Calibri" panose="020F0502020204030204" pitchFamily="34" charset="0"/>
              </a:rPr>
              <a:t>      | Parish Safe Haven      | 400      | Parish School</a:t>
            </a:r>
            <a:endParaRPr lang="en-IN" sz="1400" dirty="0">
              <a:effectLst/>
              <a:latin typeface="Calibri" panose="020F0502020204030204" pitchFamily="34" charset="0"/>
              <a:ea typeface="Calibri" panose="020F0502020204030204" pitchFamily="34" charset="0"/>
            </a:endParaRPr>
          </a:p>
          <a:p>
            <a:r>
              <a:rPr lang="en-US" sz="1800" b="1" u="sng" dirty="0">
                <a:solidFill>
                  <a:srgbClr val="FF0000"/>
                </a:solidFill>
                <a:effectLst/>
                <a:latin typeface="Times New Roman" panose="02020603050405020304" pitchFamily="18" charset="0"/>
                <a:ea typeface="Calibri" panose="020F0502020204030204" pitchFamily="34" charset="0"/>
              </a:rPr>
              <a:t>5  </a:t>
            </a:r>
            <a:r>
              <a:rPr lang="en-US" sz="1800" b="1" u="sng" dirty="0">
                <a:effectLst/>
                <a:latin typeface="Times New Roman" panose="02020603050405020304" pitchFamily="18" charset="0"/>
                <a:ea typeface="Calibri" panose="020F0502020204030204" pitchFamily="34" charset="0"/>
              </a:rPr>
              <a:t>      | </a:t>
            </a:r>
            <a:r>
              <a:rPr lang="en-US" sz="1800" b="1" u="sng" dirty="0">
                <a:solidFill>
                  <a:srgbClr val="00B050"/>
                </a:solidFill>
                <a:effectLst/>
                <a:latin typeface="Times New Roman" panose="02020603050405020304" pitchFamily="18" charset="0"/>
                <a:ea typeface="Calibri" panose="020F0502020204030204" pitchFamily="34" charset="0"/>
              </a:rPr>
              <a:t>5    </a:t>
            </a:r>
            <a:r>
              <a:rPr lang="en-US" sz="1800" b="1" u="sng" dirty="0">
                <a:effectLst/>
                <a:latin typeface="Times New Roman" panose="02020603050405020304" pitchFamily="18" charset="0"/>
                <a:ea typeface="Calibri" panose="020F0502020204030204" pitchFamily="34" charset="0"/>
              </a:rPr>
              <a:t>      | Hamlet Evacuation Site | 250      | Hamlet Park</a:t>
            </a:r>
            <a:endParaRPr lang="en-IN" sz="1400" dirty="0">
              <a:effectLst/>
              <a:latin typeface="Calibri" panose="020F0502020204030204" pitchFamily="34" charset="0"/>
              <a:ea typeface="Calibri" panose="020F0502020204030204" pitchFamily="34" charset="0"/>
            </a:endParaRPr>
          </a:p>
          <a:p>
            <a:r>
              <a:rPr lang="en-US" sz="1800" b="1" u="sng" dirty="0">
                <a:solidFill>
                  <a:srgbClr val="FF0000"/>
                </a:solidFill>
                <a:effectLst/>
                <a:latin typeface="Times New Roman" panose="02020603050405020304" pitchFamily="18" charset="0"/>
                <a:ea typeface="Calibri" panose="020F0502020204030204" pitchFamily="34" charset="0"/>
              </a:rPr>
              <a:t>6  </a:t>
            </a:r>
            <a:r>
              <a:rPr lang="en-US" sz="1800" b="1" u="sng" dirty="0">
                <a:effectLst/>
                <a:latin typeface="Times New Roman" panose="02020603050405020304" pitchFamily="18" charset="0"/>
                <a:ea typeface="Calibri" panose="020F0502020204030204" pitchFamily="34" charset="0"/>
              </a:rPr>
              <a:t>      | </a:t>
            </a:r>
            <a:r>
              <a:rPr lang="en-US" sz="1800" b="1" u="sng" dirty="0">
                <a:solidFill>
                  <a:srgbClr val="00B050"/>
                </a:solidFill>
                <a:effectLst/>
                <a:latin typeface="Times New Roman" panose="02020603050405020304" pitchFamily="18" charset="0"/>
                <a:ea typeface="Calibri" panose="020F0502020204030204" pitchFamily="34" charset="0"/>
              </a:rPr>
              <a:t>6    </a:t>
            </a:r>
            <a:r>
              <a:rPr lang="en-US" sz="1800" b="1" u="sng" dirty="0">
                <a:effectLst/>
                <a:latin typeface="Times New Roman" panose="02020603050405020304" pitchFamily="18" charset="0"/>
                <a:ea typeface="Calibri" panose="020F0502020204030204" pitchFamily="34" charset="0"/>
              </a:rPr>
              <a:t>      | County Relief Center   | 350      | County Fairgrounds</a:t>
            </a:r>
            <a:endParaRPr lang="en-IN" sz="1400" dirty="0">
              <a:effectLst/>
              <a:latin typeface="Calibri" panose="020F0502020204030204" pitchFamily="34" charset="0"/>
              <a:ea typeface="Calibri" panose="020F0502020204030204" pitchFamily="34" charset="0"/>
            </a:endParaRPr>
          </a:p>
          <a:p>
            <a:r>
              <a:rPr lang="en-US" sz="1800" b="1" u="sng" dirty="0">
                <a:solidFill>
                  <a:srgbClr val="FF0000"/>
                </a:solidFill>
                <a:effectLst/>
                <a:latin typeface="Times New Roman" panose="02020603050405020304" pitchFamily="18" charset="0"/>
                <a:ea typeface="Calibri" panose="020F0502020204030204" pitchFamily="34" charset="0"/>
              </a:rPr>
              <a:t>7  </a:t>
            </a:r>
            <a:r>
              <a:rPr lang="en-US" sz="1800" b="1" u="sng" dirty="0">
                <a:effectLst/>
                <a:latin typeface="Times New Roman" panose="02020603050405020304" pitchFamily="18" charset="0"/>
                <a:ea typeface="Calibri" panose="020F0502020204030204" pitchFamily="34" charset="0"/>
              </a:rPr>
              <a:t>      | </a:t>
            </a:r>
            <a:r>
              <a:rPr lang="en-US" sz="1800" b="1" u="sng" dirty="0">
                <a:solidFill>
                  <a:srgbClr val="00B050"/>
                </a:solidFill>
                <a:effectLst/>
                <a:latin typeface="Times New Roman" panose="02020603050405020304" pitchFamily="18" charset="0"/>
                <a:ea typeface="Calibri" panose="020F0502020204030204" pitchFamily="34" charset="0"/>
              </a:rPr>
              <a:t>7    </a:t>
            </a:r>
            <a:r>
              <a:rPr lang="en-US" sz="1800" b="1" u="sng" dirty="0">
                <a:effectLst/>
                <a:latin typeface="Times New Roman" panose="02020603050405020304" pitchFamily="18" charset="0"/>
                <a:ea typeface="Calibri" panose="020F0502020204030204" pitchFamily="34" charset="0"/>
              </a:rPr>
              <a:t>      | Township Refuge        | 150      | Township Library</a:t>
            </a:r>
            <a:endParaRPr lang="en-IN" sz="1400" dirty="0">
              <a:effectLst/>
              <a:latin typeface="Calibri" panose="020F0502020204030204" pitchFamily="34" charset="0"/>
              <a:ea typeface="Calibri" panose="020F0502020204030204" pitchFamily="34" charset="0"/>
            </a:endParaRPr>
          </a:p>
          <a:p>
            <a:r>
              <a:rPr lang="en-US" sz="1800" b="1" u="sng" dirty="0">
                <a:solidFill>
                  <a:srgbClr val="FF0000"/>
                </a:solidFill>
                <a:effectLst/>
                <a:latin typeface="Times New Roman" panose="02020603050405020304" pitchFamily="18" charset="0"/>
                <a:ea typeface="Calibri" panose="020F0502020204030204" pitchFamily="34" charset="0"/>
              </a:rPr>
              <a:t>8  </a:t>
            </a:r>
            <a:r>
              <a:rPr lang="en-US" sz="1800" b="1" u="sng" dirty="0">
                <a:effectLst/>
                <a:latin typeface="Times New Roman" panose="02020603050405020304" pitchFamily="18" charset="0"/>
                <a:ea typeface="Calibri" panose="020F0502020204030204" pitchFamily="34" charset="0"/>
              </a:rPr>
              <a:t>      | </a:t>
            </a:r>
            <a:r>
              <a:rPr lang="en-US" sz="1800" b="1" u="sng" dirty="0">
                <a:solidFill>
                  <a:srgbClr val="00B050"/>
                </a:solidFill>
                <a:effectLst/>
                <a:latin typeface="Times New Roman" panose="02020603050405020304" pitchFamily="18" charset="0"/>
                <a:ea typeface="Calibri" panose="020F0502020204030204" pitchFamily="34" charset="0"/>
              </a:rPr>
              <a:t>8    </a:t>
            </a:r>
            <a:r>
              <a:rPr lang="en-US" sz="1800" b="1" u="sng" dirty="0">
                <a:effectLst/>
                <a:latin typeface="Times New Roman" panose="02020603050405020304" pitchFamily="18" charset="0"/>
                <a:ea typeface="Calibri" panose="020F0502020204030204" pitchFamily="34" charset="0"/>
              </a:rPr>
              <a:t>      | Village Shelter        | 280      | Village Hall</a:t>
            </a:r>
            <a:endParaRPr lang="en-IN" sz="1400" dirty="0">
              <a:effectLst/>
              <a:latin typeface="Calibri" panose="020F0502020204030204" pitchFamily="34" charset="0"/>
              <a:ea typeface="Calibri" panose="020F0502020204030204" pitchFamily="34" charset="0"/>
            </a:endParaRPr>
          </a:p>
          <a:p>
            <a:r>
              <a:rPr lang="en-US" sz="1800" b="1" u="sng" dirty="0">
                <a:solidFill>
                  <a:srgbClr val="FF0000"/>
                </a:solidFill>
                <a:effectLst/>
                <a:latin typeface="Times New Roman" panose="02020603050405020304" pitchFamily="18" charset="0"/>
                <a:ea typeface="Calibri" panose="020F0502020204030204" pitchFamily="34" charset="0"/>
              </a:rPr>
              <a:t>9  </a:t>
            </a:r>
            <a:r>
              <a:rPr lang="en-US" sz="1800" b="1" u="sng" dirty="0">
                <a:effectLst/>
                <a:latin typeface="Times New Roman" panose="02020603050405020304" pitchFamily="18" charset="0"/>
                <a:ea typeface="Calibri" panose="020F0502020204030204" pitchFamily="34" charset="0"/>
              </a:rPr>
              <a:t>      | </a:t>
            </a:r>
            <a:r>
              <a:rPr lang="en-US" sz="1800" b="1" u="sng" dirty="0">
                <a:solidFill>
                  <a:srgbClr val="00B050"/>
                </a:solidFill>
                <a:effectLst/>
                <a:latin typeface="Times New Roman" panose="02020603050405020304" pitchFamily="18" charset="0"/>
                <a:ea typeface="Calibri" panose="020F0502020204030204" pitchFamily="34" charset="0"/>
              </a:rPr>
              <a:t>9    </a:t>
            </a:r>
            <a:r>
              <a:rPr lang="en-US" sz="1800" b="1" u="sng" dirty="0">
                <a:effectLst/>
                <a:latin typeface="Times New Roman" panose="02020603050405020304" pitchFamily="18" charset="0"/>
                <a:ea typeface="Calibri" panose="020F0502020204030204" pitchFamily="34" charset="0"/>
              </a:rPr>
              <a:t>      | Borough Emergency Hub  | 180      | Borough Community Center</a:t>
            </a:r>
            <a:endParaRPr lang="en-IN" sz="1400" dirty="0">
              <a:effectLst/>
              <a:latin typeface="Calibri" panose="020F0502020204030204" pitchFamily="34" charset="0"/>
              <a:ea typeface="Calibri" panose="020F0502020204030204" pitchFamily="34" charset="0"/>
            </a:endParaRPr>
          </a:p>
          <a:p>
            <a:r>
              <a:rPr lang="en-US" sz="1800" b="1" u="sng" dirty="0">
                <a:solidFill>
                  <a:srgbClr val="FF0000"/>
                </a:solidFill>
                <a:effectLst/>
                <a:latin typeface="Times New Roman" panose="02020603050405020304" pitchFamily="18" charset="0"/>
                <a:ea typeface="Calibri" panose="020F0502020204030204" pitchFamily="34" charset="0"/>
              </a:rPr>
              <a:t>10</a:t>
            </a:r>
            <a:r>
              <a:rPr lang="en-US" sz="1800" b="1" u="sng" dirty="0">
                <a:effectLst/>
                <a:latin typeface="Times New Roman" panose="02020603050405020304" pitchFamily="18" charset="0"/>
                <a:ea typeface="Calibri" panose="020F0502020204030204" pitchFamily="34" charset="0"/>
              </a:rPr>
              <a:t>       |</a:t>
            </a:r>
            <a:r>
              <a:rPr lang="en-US" sz="1800" b="1" u="sng" dirty="0">
                <a:solidFill>
                  <a:srgbClr val="00B050"/>
                </a:solidFill>
                <a:effectLst/>
                <a:latin typeface="Times New Roman" panose="02020603050405020304" pitchFamily="18" charset="0"/>
                <a:ea typeface="Calibri" panose="020F0502020204030204" pitchFamily="34" charset="0"/>
              </a:rPr>
              <a:t> 10 </a:t>
            </a:r>
            <a:r>
              <a:rPr lang="en-US" sz="1800" b="1" u="sng" dirty="0">
                <a:effectLst/>
                <a:latin typeface="Times New Roman" panose="02020603050405020304" pitchFamily="18" charset="0"/>
                <a:ea typeface="Calibri" panose="020F0502020204030204" pitchFamily="34" charset="0"/>
              </a:rPr>
              <a:t>        | Manor Safe Zone        | 400      | Manor Arena</a:t>
            </a:r>
            <a:endParaRPr lang="en-IN" sz="1400" dirty="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40724889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0443A87-C443-2FC6-1BAD-E95848E76665}"/>
              </a:ext>
            </a:extLst>
          </p:cNvPr>
          <p:cNvSpPr txBox="1"/>
          <p:nvPr/>
        </p:nvSpPr>
        <p:spPr>
          <a:xfrm>
            <a:off x="5221138" y="164704"/>
            <a:ext cx="6094562" cy="369332"/>
          </a:xfrm>
          <a:prstGeom prst="rect">
            <a:avLst/>
          </a:prstGeom>
          <a:noFill/>
        </p:spPr>
        <p:txBody>
          <a:bodyPr wrap="square">
            <a:spAutoFit/>
          </a:bodyPr>
          <a:lstStyle/>
          <a:p>
            <a:r>
              <a:rPr lang="en-US" sz="1800" b="1" dirty="0">
                <a:effectLst/>
                <a:latin typeface="Calibri" panose="020F0502020204030204" pitchFamily="34" charset="0"/>
                <a:ea typeface="Calibri" panose="020F0502020204030204" pitchFamily="34" charset="0"/>
                <a:cs typeface="Times New Roman" panose="02020603050405020304" pitchFamily="18" charset="0"/>
              </a:rPr>
              <a:t>40 Queries</a:t>
            </a:r>
            <a:endParaRPr lang="en-IN" dirty="0"/>
          </a:p>
        </p:txBody>
      </p:sp>
      <p:sp>
        <p:nvSpPr>
          <p:cNvPr id="47" name="TextBox 46">
            <a:extLst>
              <a:ext uri="{FF2B5EF4-FFF2-40B4-BE49-F238E27FC236}">
                <a16:creationId xmlns:a16="http://schemas.microsoft.com/office/drawing/2014/main" id="{A1E0CBA8-EE8E-1067-6C40-3406AABB4D66}"/>
              </a:ext>
            </a:extLst>
          </p:cNvPr>
          <p:cNvSpPr txBox="1"/>
          <p:nvPr/>
        </p:nvSpPr>
        <p:spPr>
          <a:xfrm>
            <a:off x="1175349" y="752187"/>
            <a:ext cx="6094562" cy="671915"/>
          </a:xfrm>
          <a:prstGeom prst="rect">
            <a:avLst/>
          </a:prstGeom>
          <a:noFill/>
        </p:spPr>
        <p:txBody>
          <a:bodyPr wrap="square">
            <a:spAutoFit/>
          </a:bodyPr>
          <a:lstStyle/>
          <a:p>
            <a:pPr lvl="0">
              <a:lnSpc>
                <a:spcPct val="107000"/>
              </a:lnSpc>
              <a:buSzPts val="2000"/>
            </a:pPr>
            <a:r>
              <a:rPr lang="en-IN" sz="1800" b="1" kern="100" dirty="0">
                <a:solidFill>
                  <a:srgbClr val="0D0D0D"/>
                </a:solidFill>
                <a:effectLst/>
                <a:latin typeface="Segoe UI" panose="020B0502040204020203" pitchFamily="34" charset="0"/>
                <a:ea typeface="Calibri" panose="020F0502020204030204" pitchFamily="34" charset="0"/>
                <a:cs typeface="Times New Roman" panose="02020603050405020304" pitchFamily="18" charset="0"/>
              </a:rPr>
              <a:t>1) Query to Retrieve Historical Flood Data:</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482600">
              <a:lnSpc>
                <a:spcPct val="107000"/>
              </a:lnSpc>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SELECT * FROM </a:t>
            </a:r>
            <a:r>
              <a:rPr lang="en-US" sz="1800" b="1" kern="100" dirty="0" err="1">
                <a:effectLst/>
                <a:latin typeface="Calibri" panose="020F0502020204030204" pitchFamily="34" charset="0"/>
                <a:ea typeface="Calibri" panose="020F0502020204030204" pitchFamily="34" charset="0"/>
                <a:cs typeface="Times New Roman" panose="02020603050405020304" pitchFamily="18" charset="0"/>
              </a:rPr>
              <a:t>FloodData</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8" name="Picture 47">
            <a:extLst>
              <a:ext uri="{FF2B5EF4-FFF2-40B4-BE49-F238E27FC236}">
                <a16:creationId xmlns:a16="http://schemas.microsoft.com/office/drawing/2014/main" id="{E336C673-E051-8481-D0D9-D105E778C721}"/>
              </a:ext>
            </a:extLst>
          </p:cNvPr>
          <p:cNvPicPr>
            <a:picLocks noChangeAspect="1"/>
          </p:cNvPicPr>
          <p:nvPr/>
        </p:nvPicPr>
        <p:blipFill>
          <a:blip r:embed="rId2"/>
          <a:stretch>
            <a:fillRect/>
          </a:stretch>
        </p:blipFill>
        <p:spPr>
          <a:xfrm>
            <a:off x="1632549" y="1424102"/>
            <a:ext cx="3588589" cy="2224463"/>
          </a:xfrm>
          <a:prstGeom prst="rect">
            <a:avLst/>
          </a:prstGeom>
        </p:spPr>
      </p:pic>
      <p:sp>
        <p:nvSpPr>
          <p:cNvPr id="50" name="TextBox 49">
            <a:extLst>
              <a:ext uri="{FF2B5EF4-FFF2-40B4-BE49-F238E27FC236}">
                <a16:creationId xmlns:a16="http://schemas.microsoft.com/office/drawing/2014/main" id="{BBB7029A-5753-FC94-E531-F91740F70C52}"/>
              </a:ext>
            </a:extLst>
          </p:cNvPr>
          <p:cNvSpPr txBox="1"/>
          <p:nvPr/>
        </p:nvSpPr>
        <p:spPr>
          <a:xfrm>
            <a:off x="1054579" y="3805970"/>
            <a:ext cx="6094562" cy="1264642"/>
          </a:xfrm>
          <a:prstGeom prst="rect">
            <a:avLst/>
          </a:prstGeom>
          <a:noFill/>
        </p:spPr>
        <p:txBody>
          <a:bodyPr wrap="square">
            <a:spAutoFit/>
          </a:bodyPr>
          <a:lstStyle/>
          <a:p>
            <a:pPr lvl="0">
              <a:lnSpc>
                <a:spcPct val="107000"/>
              </a:lnSpc>
              <a:buSzPts val="2000"/>
            </a:pPr>
            <a:r>
              <a:rPr lang="en-IN" sz="1800" b="1" kern="100" dirty="0">
                <a:solidFill>
                  <a:srgbClr val="0D0D0D"/>
                </a:solidFill>
                <a:effectLst/>
                <a:latin typeface="Segoe UI" panose="020B0502040204020203" pitchFamily="34" charset="0"/>
                <a:ea typeface="Calibri" panose="020F0502020204030204" pitchFamily="34" charset="0"/>
                <a:cs typeface="Times New Roman" panose="02020603050405020304" pitchFamily="18" charset="0"/>
              </a:rPr>
              <a:t>2) Query to Calculate Average Magnitude of Floods:</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482600">
              <a:lnSpc>
                <a:spcPct val="107000"/>
              </a:lnSpc>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SELECT AVG(Magnitude) AS </a:t>
            </a:r>
            <a:r>
              <a:rPr lang="en-US" sz="1800" b="1" kern="100" dirty="0" err="1">
                <a:effectLst/>
                <a:latin typeface="Calibri" panose="020F0502020204030204" pitchFamily="34" charset="0"/>
                <a:ea typeface="Calibri" panose="020F0502020204030204" pitchFamily="34" charset="0"/>
                <a:cs typeface="Times New Roman" panose="02020603050405020304" pitchFamily="18" charset="0"/>
              </a:rPr>
              <a:t>AverageMagnitude</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 FROM </a:t>
            </a:r>
            <a:r>
              <a:rPr lang="en-US" sz="1800" b="1" kern="100" dirty="0" err="1">
                <a:effectLst/>
                <a:latin typeface="Calibri" panose="020F0502020204030204" pitchFamily="34" charset="0"/>
                <a:ea typeface="Calibri" panose="020F0502020204030204" pitchFamily="34" charset="0"/>
                <a:cs typeface="Times New Roman" panose="02020603050405020304" pitchFamily="18" charset="0"/>
              </a:rPr>
              <a:t>FloodData</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482600">
              <a:lnSpc>
                <a:spcPct val="107000"/>
              </a:lnSpc>
              <a:spcAft>
                <a:spcPts val="800"/>
              </a:spcAft>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 </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1" name="Picture 50">
            <a:extLst>
              <a:ext uri="{FF2B5EF4-FFF2-40B4-BE49-F238E27FC236}">
                <a16:creationId xmlns:a16="http://schemas.microsoft.com/office/drawing/2014/main" id="{A8ACF0FB-670D-87AF-E75D-A6ECCAE56563}"/>
              </a:ext>
            </a:extLst>
          </p:cNvPr>
          <p:cNvPicPr>
            <a:picLocks noChangeAspect="1"/>
          </p:cNvPicPr>
          <p:nvPr/>
        </p:nvPicPr>
        <p:blipFill>
          <a:blip r:embed="rId3"/>
          <a:stretch>
            <a:fillRect/>
          </a:stretch>
        </p:blipFill>
        <p:spPr>
          <a:xfrm>
            <a:off x="1632549" y="4762320"/>
            <a:ext cx="4463211" cy="2017830"/>
          </a:xfrm>
          <a:prstGeom prst="rect">
            <a:avLst/>
          </a:prstGeom>
        </p:spPr>
      </p:pic>
    </p:spTree>
    <p:extLst>
      <p:ext uri="{BB962C8B-B14F-4D97-AF65-F5344CB8AC3E}">
        <p14:creationId xmlns:p14="http://schemas.microsoft.com/office/powerpoint/2010/main" val="42165463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B38F37E-F3ED-7B4D-222E-3CD0B95368BA}"/>
              </a:ext>
            </a:extLst>
          </p:cNvPr>
          <p:cNvSpPr txBox="1"/>
          <p:nvPr/>
        </p:nvSpPr>
        <p:spPr>
          <a:xfrm>
            <a:off x="1080457" y="141276"/>
            <a:ext cx="10194267" cy="671915"/>
          </a:xfrm>
          <a:prstGeom prst="rect">
            <a:avLst/>
          </a:prstGeom>
          <a:noFill/>
        </p:spPr>
        <p:txBody>
          <a:bodyPr wrap="square">
            <a:spAutoFit/>
          </a:bodyPr>
          <a:lstStyle/>
          <a:p>
            <a:pPr lvl="0">
              <a:lnSpc>
                <a:spcPct val="107000"/>
              </a:lnSpc>
              <a:buSzPts val="2000"/>
            </a:pPr>
            <a:r>
              <a:rPr lang="en-IN" sz="1800" b="1" kern="100" dirty="0">
                <a:solidFill>
                  <a:srgbClr val="0D0D0D"/>
                </a:solidFill>
                <a:effectLst/>
                <a:latin typeface="Segoe UI" panose="020B0502040204020203" pitchFamily="34" charset="0"/>
                <a:ea typeface="Calibri" panose="020F0502020204030204" pitchFamily="34" charset="0"/>
                <a:cs typeface="Times New Roman" panose="02020603050405020304" pitchFamily="18" charset="0"/>
              </a:rPr>
              <a:t>3) Query to Identify Regions with Low Elevation:</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482600">
              <a:lnSpc>
                <a:spcPct val="107000"/>
              </a:lnSpc>
              <a:spcAft>
                <a:spcPts val="800"/>
              </a:spcAft>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SELECT </a:t>
            </a:r>
            <a:r>
              <a:rPr lang="en-US" sz="1800" b="1" kern="100" dirty="0" err="1">
                <a:effectLst/>
                <a:latin typeface="Calibri" panose="020F0502020204030204" pitchFamily="34" charset="0"/>
                <a:ea typeface="Calibri" panose="020F0502020204030204" pitchFamily="34" charset="0"/>
                <a:cs typeface="Times New Roman" panose="02020603050405020304" pitchFamily="18" charset="0"/>
              </a:rPr>
              <a:t>LocationID</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 Region FROM Location WHERE Elevation &lt; 15;</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1AAC9FC3-E21A-3F59-2CBD-0770C4D0CF30}"/>
              </a:ext>
            </a:extLst>
          </p:cNvPr>
          <p:cNvPicPr>
            <a:picLocks noChangeAspect="1"/>
          </p:cNvPicPr>
          <p:nvPr/>
        </p:nvPicPr>
        <p:blipFill>
          <a:blip r:embed="rId2"/>
          <a:stretch>
            <a:fillRect/>
          </a:stretch>
        </p:blipFill>
        <p:spPr>
          <a:xfrm>
            <a:off x="1418698" y="902012"/>
            <a:ext cx="4809574" cy="2619529"/>
          </a:xfrm>
          <a:prstGeom prst="rect">
            <a:avLst/>
          </a:prstGeom>
        </p:spPr>
      </p:pic>
      <p:sp>
        <p:nvSpPr>
          <p:cNvPr id="6" name="TextBox 5">
            <a:extLst>
              <a:ext uri="{FF2B5EF4-FFF2-40B4-BE49-F238E27FC236}">
                <a16:creationId xmlns:a16="http://schemas.microsoft.com/office/drawing/2014/main" id="{14D27808-90F8-AAD6-69D0-A45248D7233D}"/>
              </a:ext>
            </a:extLst>
          </p:cNvPr>
          <p:cNvSpPr txBox="1"/>
          <p:nvPr/>
        </p:nvSpPr>
        <p:spPr>
          <a:xfrm>
            <a:off x="1080456" y="3610362"/>
            <a:ext cx="10315037" cy="1264642"/>
          </a:xfrm>
          <a:prstGeom prst="rect">
            <a:avLst/>
          </a:prstGeom>
          <a:noFill/>
        </p:spPr>
        <p:txBody>
          <a:bodyPr wrap="square">
            <a:spAutoFit/>
          </a:bodyPr>
          <a:lstStyle/>
          <a:p>
            <a:pPr lvl="0">
              <a:lnSpc>
                <a:spcPct val="107000"/>
              </a:lnSpc>
              <a:buSzPts val="2000"/>
            </a:pPr>
            <a:r>
              <a:rPr lang="en-IN" b="1" kern="100" dirty="0">
                <a:solidFill>
                  <a:srgbClr val="0D0D0D"/>
                </a:solidFill>
                <a:latin typeface="Segoe UI" panose="020B0502040204020203" pitchFamily="34" charset="0"/>
                <a:ea typeface="Calibri" panose="020F0502020204030204" pitchFamily="34" charset="0"/>
                <a:cs typeface="Times New Roman" panose="02020603050405020304" pitchFamily="18" charset="0"/>
              </a:rPr>
              <a:t>4) </a:t>
            </a:r>
            <a:r>
              <a:rPr lang="en-IN" sz="1800" b="1" kern="100" dirty="0">
                <a:solidFill>
                  <a:srgbClr val="0D0D0D"/>
                </a:solidFill>
                <a:effectLst/>
                <a:latin typeface="Segoe UI" panose="020B0502040204020203" pitchFamily="34" charset="0"/>
                <a:ea typeface="Calibri" panose="020F0502020204030204" pitchFamily="34" charset="0"/>
                <a:cs typeface="Times New Roman" panose="02020603050405020304" pitchFamily="18" charset="0"/>
              </a:rPr>
              <a:t>Query to Retrieve Early Warning Alerts:</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482600">
              <a:lnSpc>
                <a:spcPct val="107000"/>
              </a:lnSpc>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SELECT * FROM </a:t>
            </a:r>
            <a:r>
              <a:rPr lang="en-US" sz="1800" b="1" kern="100" dirty="0" err="1">
                <a:effectLst/>
                <a:latin typeface="Calibri" panose="020F0502020204030204" pitchFamily="34" charset="0"/>
                <a:ea typeface="Calibri" panose="020F0502020204030204" pitchFamily="34" charset="0"/>
                <a:cs typeface="Times New Roman" panose="02020603050405020304" pitchFamily="18" charset="0"/>
              </a:rPr>
              <a:t>EarlyWarningAlert</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lvl="0">
              <a:lnSpc>
                <a:spcPct val="107000"/>
              </a:lnSpc>
              <a:buSzPts val="2000"/>
            </a:pPr>
            <a:r>
              <a:rPr lang="en-IN" sz="1800" b="1" kern="100" dirty="0">
                <a:solidFill>
                  <a:srgbClr val="0D0D0D"/>
                </a:solidFill>
                <a:effectLst/>
                <a:latin typeface="Segoe UI" panose="020B0502040204020203" pitchFamily="34" charset="0"/>
                <a:ea typeface="Calibri" panose="020F0502020204030204" pitchFamily="34" charset="0"/>
                <a:cs typeface="Times New Roman" panose="02020603050405020304" pitchFamily="18" charset="0"/>
              </a:rPr>
              <a:t>5) Query to Count Total Preventive Measures Implemented:</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482600">
              <a:lnSpc>
                <a:spcPct val="107000"/>
              </a:lnSpc>
              <a:spcAft>
                <a:spcPts val="800"/>
              </a:spcAft>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SELECT COUNT(*) AS </a:t>
            </a:r>
            <a:r>
              <a:rPr lang="en-US" sz="1800" b="1" kern="100" dirty="0" err="1">
                <a:effectLst/>
                <a:latin typeface="Calibri" panose="020F0502020204030204" pitchFamily="34" charset="0"/>
                <a:ea typeface="Calibri" panose="020F0502020204030204" pitchFamily="34" charset="0"/>
                <a:cs typeface="Times New Roman" panose="02020603050405020304" pitchFamily="18" charset="0"/>
              </a:rPr>
              <a:t>TotalPreventiveMeasures</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 FROM </a:t>
            </a:r>
            <a:r>
              <a:rPr lang="en-US" sz="1800" b="1" kern="100" dirty="0" err="1">
                <a:effectLst/>
                <a:latin typeface="Calibri" panose="020F0502020204030204" pitchFamily="34" charset="0"/>
                <a:ea typeface="Calibri" panose="020F0502020204030204" pitchFamily="34" charset="0"/>
                <a:cs typeface="Times New Roman" panose="02020603050405020304" pitchFamily="18" charset="0"/>
              </a:rPr>
              <a:t>PreventiveMeasure</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7" name="Picture 6">
            <a:extLst>
              <a:ext uri="{FF2B5EF4-FFF2-40B4-BE49-F238E27FC236}">
                <a16:creationId xmlns:a16="http://schemas.microsoft.com/office/drawing/2014/main" id="{E73A40C2-8C75-E5F4-0EF1-035680644536}"/>
              </a:ext>
            </a:extLst>
          </p:cNvPr>
          <p:cNvPicPr>
            <a:picLocks noChangeAspect="1"/>
          </p:cNvPicPr>
          <p:nvPr/>
        </p:nvPicPr>
        <p:blipFill>
          <a:blip r:embed="rId3"/>
          <a:stretch>
            <a:fillRect/>
          </a:stretch>
        </p:blipFill>
        <p:spPr>
          <a:xfrm>
            <a:off x="1418697" y="4875004"/>
            <a:ext cx="4887211" cy="1661160"/>
          </a:xfrm>
          <a:prstGeom prst="rect">
            <a:avLst/>
          </a:prstGeom>
        </p:spPr>
      </p:pic>
    </p:spTree>
    <p:extLst>
      <p:ext uri="{BB962C8B-B14F-4D97-AF65-F5344CB8AC3E}">
        <p14:creationId xmlns:p14="http://schemas.microsoft.com/office/powerpoint/2010/main" val="8742507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52EC177-14BE-AA35-EEFF-757E05DD9577}"/>
              </a:ext>
            </a:extLst>
          </p:cNvPr>
          <p:cNvPicPr>
            <a:picLocks noChangeAspect="1"/>
          </p:cNvPicPr>
          <p:nvPr/>
        </p:nvPicPr>
        <p:blipFill>
          <a:blip r:embed="rId2"/>
          <a:stretch>
            <a:fillRect/>
          </a:stretch>
        </p:blipFill>
        <p:spPr>
          <a:xfrm>
            <a:off x="1420603" y="134188"/>
            <a:ext cx="4813300" cy="1879600"/>
          </a:xfrm>
          <a:prstGeom prst="rect">
            <a:avLst/>
          </a:prstGeom>
        </p:spPr>
      </p:pic>
      <p:sp>
        <p:nvSpPr>
          <p:cNvPr id="6" name="TextBox 5">
            <a:extLst>
              <a:ext uri="{FF2B5EF4-FFF2-40B4-BE49-F238E27FC236}">
                <a16:creationId xmlns:a16="http://schemas.microsoft.com/office/drawing/2014/main" id="{CE26797F-7292-3E92-92F1-7DF45FB4506F}"/>
              </a:ext>
            </a:extLst>
          </p:cNvPr>
          <p:cNvSpPr txBox="1"/>
          <p:nvPr/>
        </p:nvSpPr>
        <p:spPr>
          <a:xfrm>
            <a:off x="1121434" y="2013788"/>
            <a:ext cx="10377577" cy="1264642"/>
          </a:xfrm>
          <a:prstGeom prst="rect">
            <a:avLst/>
          </a:prstGeom>
          <a:noFill/>
        </p:spPr>
        <p:txBody>
          <a:bodyPr wrap="square">
            <a:spAutoFit/>
          </a:bodyPr>
          <a:lstStyle/>
          <a:p>
            <a:pPr lvl="0">
              <a:lnSpc>
                <a:spcPct val="107000"/>
              </a:lnSpc>
              <a:buSzPts val="2000"/>
            </a:pPr>
            <a:r>
              <a:rPr lang="en-IN" sz="1800" b="1" kern="100" dirty="0">
                <a:solidFill>
                  <a:srgbClr val="0D0D0D"/>
                </a:solidFill>
                <a:effectLst/>
                <a:latin typeface="Segoe UI" panose="020B0502040204020203" pitchFamily="34" charset="0"/>
                <a:ea typeface="Calibri" panose="020F0502020204030204" pitchFamily="34" charset="0"/>
                <a:cs typeface="Times New Roman" panose="02020603050405020304" pitchFamily="18" charset="0"/>
              </a:rPr>
              <a:t>6) Query to Identify Authorities Responsible for Flood-Prone Areas:</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482600">
              <a:lnSpc>
                <a:spcPct val="107000"/>
              </a:lnSpc>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SELECT DISTINCT </a:t>
            </a:r>
            <a:r>
              <a:rPr lang="en-US" sz="1800" b="1" kern="100" dirty="0" err="1">
                <a:effectLst/>
                <a:latin typeface="Calibri" panose="020F0502020204030204" pitchFamily="34" charset="0"/>
                <a:ea typeface="Calibri" panose="020F0502020204030204" pitchFamily="34" charset="0"/>
                <a:cs typeface="Times New Roman" panose="02020603050405020304" pitchFamily="18" charset="0"/>
              </a:rPr>
              <a:t>AuthorityID</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 Name, Organization </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482600">
              <a:lnSpc>
                <a:spcPct val="107000"/>
              </a:lnSpc>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FROM Authority </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482600">
              <a:lnSpc>
                <a:spcPct val="107000"/>
              </a:lnSpc>
              <a:spcAft>
                <a:spcPts val="800"/>
              </a:spcAft>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WHERE </a:t>
            </a:r>
            <a:r>
              <a:rPr lang="en-US" sz="1800" b="1" kern="100" dirty="0" err="1">
                <a:effectLst/>
                <a:latin typeface="Calibri" panose="020F0502020204030204" pitchFamily="34" charset="0"/>
                <a:ea typeface="Calibri" panose="020F0502020204030204" pitchFamily="34" charset="0"/>
                <a:cs typeface="Times New Roman" panose="02020603050405020304" pitchFamily="18" charset="0"/>
              </a:rPr>
              <a:t>LocationID</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 IN (SELECT </a:t>
            </a:r>
            <a:r>
              <a:rPr lang="en-US" sz="1800" b="1" kern="100" dirty="0" err="1">
                <a:effectLst/>
                <a:latin typeface="Calibri" panose="020F0502020204030204" pitchFamily="34" charset="0"/>
                <a:ea typeface="Calibri" panose="020F0502020204030204" pitchFamily="34" charset="0"/>
                <a:cs typeface="Times New Roman" panose="02020603050405020304" pitchFamily="18" charset="0"/>
              </a:rPr>
              <a:t>LocationID</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 FROM Location WHERE Elevation &lt; 15);</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7" name="Picture 6">
            <a:extLst>
              <a:ext uri="{FF2B5EF4-FFF2-40B4-BE49-F238E27FC236}">
                <a16:creationId xmlns:a16="http://schemas.microsoft.com/office/drawing/2014/main" id="{5967B0A5-5574-1322-CAB8-219111FE71F2}"/>
              </a:ext>
            </a:extLst>
          </p:cNvPr>
          <p:cNvPicPr>
            <a:picLocks noChangeAspect="1"/>
          </p:cNvPicPr>
          <p:nvPr/>
        </p:nvPicPr>
        <p:blipFill>
          <a:blip r:embed="rId3"/>
          <a:stretch>
            <a:fillRect/>
          </a:stretch>
        </p:blipFill>
        <p:spPr>
          <a:xfrm>
            <a:off x="1420603" y="3579571"/>
            <a:ext cx="5135477" cy="2045206"/>
          </a:xfrm>
          <a:prstGeom prst="rect">
            <a:avLst/>
          </a:prstGeom>
        </p:spPr>
      </p:pic>
    </p:spTree>
    <p:extLst>
      <p:ext uri="{BB962C8B-B14F-4D97-AF65-F5344CB8AC3E}">
        <p14:creationId xmlns:p14="http://schemas.microsoft.com/office/powerpoint/2010/main" val="159636561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C341EE4-A701-7032-6E9D-B122A79BCBC8}"/>
              </a:ext>
            </a:extLst>
          </p:cNvPr>
          <p:cNvSpPr txBox="1"/>
          <p:nvPr/>
        </p:nvSpPr>
        <p:spPr>
          <a:xfrm>
            <a:off x="1097711" y="193034"/>
            <a:ext cx="8865798" cy="671915"/>
          </a:xfrm>
          <a:prstGeom prst="rect">
            <a:avLst/>
          </a:prstGeom>
          <a:noFill/>
        </p:spPr>
        <p:txBody>
          <a:bodyPr wrap="square">
            <a:spAutoFit/>
          </a:bodyPr>
          <a:lstStyle/>
          <a:p>
            <a:pPr lvl="0">
              <a:lnSpc>
                <a:spcPct val="107000"/>
              </a:lnSpc>
              <a:buSzPts val="2000"/>
            </a:pPr>
            <a:r>
              <a:rPr lang="en-IN" sz="1800" b="1" kern="100" dirty="0">
                <a:solidFill>
                  <a:srgbClr val="0D0D0D"/>
                </a:solidFill>
                <a:effectLst/>
                <a:latin typeface="Segoe UI" panose="020B0502040204020203" pitchFamily="34" charset="0"/>
                <a:ea typeface="Calibri" panose="020F0502020204030204" pitchFamily="34" charset="0"/>
                <a:cs typeface="Times New Roman" panose="02020603050405020304" pitchFamily="18" charset="0"/>
              </a:rPr>
              <a:t>7) Query to Retrieve Activated Emergency Response Plans:</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482600">
              <a:lnSpc>
                <a:spcPct val="107000"/>
              </a:lnSpc>
              <a:spcAft>
                <a:spcPts val="800"/>
              </a:spcAft>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SELECT * FROM </a:t>
            </a:r>
            <a:r>
              <a:rPr lang="en-US" sz="1800" b="1" kern="100" dirty="0" err="1">
                <a:effectLst/>
                <a:latin typeface="Calibri" panose="020F0502020204030204" pitchFamily="34" charset="0"/>
                <a:ea typeface="Calibri" panose="020F0502020204030204" pitchFamily="34" charset="0"/>
                <a:cs typeface="Times New Roman" panose="02020603050405020304" pitchFamily="18" charset="0"/>
              </a:rPr>
              <a:t>EmergencyResponse</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C783D791-DA45-4F52-C0C3-B43993DE6389}"/>
              </a:ext>
            </a:extLst>
          </p:cNvPr>
          <p:cNvPicPr>
            <a:picLocks noChangeAspect="1"/>
          </p:cNvPicPr>
          <p:nvPr/>
        </p:nvPicPr>
        <p:blipFill>
          <a:blip r:embed="rId2"/>
          <a:stretch>
            <a:fillRect/>
          </a:stretch>
        </p:blipFill>
        <p:spPr>
          <a:xfrm>
            <a:off x="1448057" y="872490"/>
            <a:ext cx="3688715" cy="2556510"/>
          </a:xfrm>
          <a:prstGeom prst="rect">
            <a:avLst/>
          </a:prstGeom>
        </p:spPr>
      </p:pic>
      <p:sp>
        <p:nvSpPr>
          <p:cNvPr id="6" name="TextBox 5">
            <a:extLst>
              <a:ext uri="{FF2B5EF4-FFF2-40B4-BE49-F238E27FC236}">
                <a16:creationId xmlns:a16="http://schemas.microsoft.com/office/drawing/2014/main" id="{0F0C4FC1-3067-D7C2-0267-7BEEBCE880AF}"/>
              </a:ext>
            </a:extLst>
          </p:cNvPr>
          <p:cNvSpPr txBox="1"/>
          <p:nvPr/>
        </p:nvSpPr>
        <p:spPr>
          <a:xfrm>
            <a:off x="1166723" y="3537019"/>
            <a:ext cx="10159760" cy="968278"/>
          </a:xfrm>
          <a:prstGeom prst="rect">
            <a:avLst/>
          </a:prstGeom>
          <a:noFill/>
        </p:spPr>
        <p:txBody>
          <a:bodyPr wrap="square">
            <a:spAutoFit/>
          </a:bodyPr>
          <a:lstStyle/>
          <a:p>
            <a:pPr lvl="0">
              <a:lnSpc>
                <a:spcPct val="107000"/>
              </a:lnSpc>
              <a:buSzPts val="2000"/>
            </a:pPr>
            <a:r>
              <a:rPr lang="en-IN" sz="1800" b="1" kern="100" dirty="0">
                <a:solidFill>
                  <a:srgbClr val="0D0D0D"/>
                </a:solidFill>
                <a:effectLst/>
                <a:latin typeface="Segoe UI" panose="020B0502040204020203" pitchFamily="34" charset="0"/>
                <a:ea typeface="Calibri" panose="020F0502020204030204" pitchFamily="34" charset="0"/>
                <a:cs typeface="Times New Roman" panose="02020603050405020304" pitchFamily="18" charset="0"/>
              </a:rPr>
              <a:t>8) Query to List Evacuation </a:t>
            </a:r>
            <a:r>
              <a:rPr lang="en-IN" sz="1800" b="1" kern="100" dirty="0" err="1">
                <a:solidFill>
                  <a:srgbClr val="0D0D0D"/>
                </a:solidFill>
                <a:effectLst/>
                <a:latin typeface="Segoe UI" panose="020B0502040204020203" pitchFamily="34" charset="0"/>
                <a:ea typeface="Calibri" panose="020F0502020204030204" pitchFamily="34" charset="0"/>
                <a:cs typeface="Times New Roman" panose="02020603050405020304" pitchFamily="18" charset="0"/>
              </a:rPr>
              <a:t>Centers</a:t>
            </a:r>
            <a:r>
              <a:rPr lang="en-IN" sz="1800" b="1" kern="100" dirty="0">
                <a:solidFill>
                  <a:srgbClr val="0D0D0D"/>
                </a:solidFill>
                <a:effectLst/>
                <a:latin typeface="Segoe UI" panose="020B0502040204020203" pitchFamily="34" charset="0"/>
                <a:ea typeface="Calibri" panose="020F0502020204030204" pitchFamily="34" charset="0"/>
                <a:cs typeface="Times New Roman" panose="02020603050405020304" pitchFamily="18" charset="0"/>
              </a:rPr>
              <a:t> in Flood-Prone Areas:</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482600">
              <a:lnSpc>
                <a:spcPct val="107000"/>
              </a:lnSpc>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SELECT * FROM </a:t>
            </a:r>
            <a:r>
              <a:rPr lang="en-US" sz="1800" b="1" kern="100" dirty="0" err="1">
                <a:effectLst/>
                <a:latin typeface="Calibri" panose="020F0502020204030204" pitchFamily="34" charset="0"/>
                <a:ea typeface="Calibri" panose="020F0502020204030204" pitchFamily="34" charset="0"/>
                <a:cs typeface="Times New Roman" panose="02020603050405020304" pitchFamily="18" charset="0"/>
              </a:rPr>
              <a:t>EvacuationCenter</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 </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482600">
              <a:lnSpc>
                <a:spcPct val="107000"/>
              </a:lnSpc>
              <a:spcAft>
                <a:spcPts val="800"/>
              </a:spcAft>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WHERE </a:t>
            </a:r>
            <a:r>
              <a:rPr lang="en-US" sz="1800" b="1" kern="100" dirty="0" err="1">
                <a:effectLst/>
                <a:latin typeface="Calibri" panose="020F0502020204030204" pitchFamily="34" charset="0"/>
                <a:ea typeface="Calibri" panose="020F0502020204030204" pitchFamily="34" charset="0"/>
                <a:cs typeface="Times New Roman" panose="02020603050405020304" pitchFamily="18" charset="0"/>
              </a:rPr>
              <a:t>LocationID</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 IN (SELECT </a:t>
            </a:r>
            <a:r>
              <a:rPr lang="en-US" sz="1800" b="1" kern="100" dirty="0" err="1">
                <a:effectLst/>
                <a:latin typeface="Calibri" panose="020F0502020204030204" pitchFamily="34" charset="0"/>
                <a:ea typeface="Calibri" panose="020F0502020204030204" pitchFamily="34" charset="0"/>
                <a:cs typeface="Times New Roman" panose="02020603050405020304" pitchFamily="18" charset="0"/>
              </a:rPr>
              <a:t>LocationID</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 FROM Location WHERE Elevation &lt; 15);</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7" name="Picture 6">
            <a:extLst>
              <a:ext uri="{FF2B5EF4-FFF2-40B4-BE49-F238E27FC236}">
                <a16:creationId xmlns:a16="http://schemas.microsoft.com/office/drawing/2014/main" id="{2406FAE2-3A3E-FFCA-C27C-88D885C31927}"/>
              </a:ext>
            </a:extLst>
          </p:cNvPr>
          <p:cNvPicPr>
            <a:picLocks noChangeAspect="1"/>
          </p:cNvPicPr>
          <p:nvPr/>
        </p:nvPicPr>
        <p:blipFill>
          <a:blip r:embed="rId3"/>
          <a:stretch>
            <a:fillRect/>
          </a:stretch>
        </p:blipFill>
        <p:spPr>
          <a:xfrm>
            <a:off x="1448057" y="4647433"/>
            <a:ext cx="4127500" cy="1853565"/>
          </a:xfrm>
          <a:prstGeom prst="rect">
            <a:avLst/>
          </a:prstGeom>
        </p:spPr>
      </p:pic>
    </p:spTree>
    <p:extLst>
      <p:ext uri="{BB962C8B-B14F-4D97-AF65-F5344CB8AC3E}">
        <p14:creationId xmlns:p14="http://schemas.microsoft.com/office/powerpoint/2010/main" val="31859600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a:extLst>
              <a:ext uri="{FF2B5EF4-FFF2-40B4-BE49-F238E27FC236}">
                <a16:creationId xmlns:a16="http://schemas.microsoft.com/office/drawing/2014/main" id="{B8B16177-108B-8737-7FEB-164884C2A20C}"/>
              </a:ext>
            </a:extLst>
          </p:cNvPr>
          <p:cNvSpPr>
            <a:spLocks noChangeArrowheads="1"/>
          </p:cNvSpPr>
          <p:nvPr/>
        </p:nvSpPr>
        <p:spPr bwMode="auto">
          <a:xfrm>
            <a:off x="1880079" y="2856302"/>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5" name="TextBox 4">
            <a:extLst>
              <a:ext uri="{FF2B5EF4-FFF2-40B4-BE49-F238E27FC236}">
                <a16:creationId xmlns:a16="http://schemas.microsoft.com/office/drawing/2014/main" id="{440546A3-A648-D78A-0174-D7C647A0A56E}"/>
              </a:ext>
            </a:extLst>
          </p:cNvPr>
          <p:cNvSpPr txBox="1"/>
          <p:nvPr/>
        </p:nvSpPr>
        <p:spPr>
          <a:xfrm>
            <a:off x="1127903" y="227540"/>
            <a:ext cx="10000171" cy="671915"/>
          </a:xfrm>
          <a:prstGeom prst="rect">
            <a:avLst/>
          </a:prstGeom>
          <a:noFill/>
        </p:spPr>
        <p:txBody>
          <a:bodyPr wrap="square">
            <a:spAutoFit/>
          </a:bodyPr>
          <a:lstStyle/>
          <a:p>
            <a:pPr lvl="0">
              <a:lnSpc>
                <a:spcPct val="107000"/>
              </a:lnSpc>
              <a:buSzPts val="2000"/>
            </a:pPr>
            <a:r>
              <a:rPr lang="en-IN" sz="1800" b="1" kern="100" dirty="0">
                <a:solidFill>
                  <a:srgbClr val="0D0D0D"/>
                </a:solidFill>
                <a:effectLst/>
                <a:latin typeface="Segoe UI" panose="020B0502040204020203" pitchFamily="34" charset="0"/>
                <a:ea typeface="Calibri" panose="020F0502020204030204" pitchFamily="34" charset="0"/>
                <a:cs typeface="Times New Roman" panose="02020603050405020304" pitchFamily="18" charset="0"/>
              </a:rPr>
              <a:t>9) Query to Retrieve Recent Emergency Response Logs:</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482600">
              <a:lnSpc>
                <a:spcPct val="107000"/>
              </a:lnSpc>
              <a:spcAft>
                <a:spcPts val="800"/>
              </a:spcAft>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SELECT * FROM </a:t>
            </a:r>
            <a:r>
              <a:rPr lang="en-US" sz="1800" b="1" kern="100" dirty="0" err="1">
                <a:effectLst/>
                <a:latin typeface="Calibri" panose="020F0502020204030204" pitchFamily="34" charset="0"/>
                <a:ea typeface="Calibri" panose="020F0502020204030204" pitchFamily="34" charset="0"/>
                <a:cs typeface="Times New Roman" panose="02020603050405020304" pitchFamily="18" charset="0"/>
              </a:rPr>
              <a:t>EmergencyResponseLog</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 ORDER BY Date DESC, Time DESC LIMIT 10;</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6" name="Picture 5">
            <a:extLst>
              <a:ext uri="{FF2B5EF4-FFF2-40B4-BE49-F238E27FC236}">
                <a16:creationId xmlns:a16="http://schemas.microsoft.com/office/drawing/2014/main" id="{D208DDCD-43A7-4571-50C9-957CF82628D1}"/>
              </a:ext>
            </a:extLst>
          </p:cNvPr>
          <p:cNvPicPr>
            <a:picLocks noChangeAspect="1"/>
          </p:cNvPicPr>
          <p:nvPr/>
        </p:nvPicPr>
        <p:blipFill>
          <a:blip r:embed="rId2"/>
          <a:stretch>
            <a:fillRect/>
          </a:stretch>
        </p:blipFill>
        <p:spPr>
          <a:xfrm>
            <a:off x="1385018" y="896087"/>
            <a:ext cx="3493683" cy="2348158"/>
          </a:xfrm>
          <a:prstGeom prst="rect">
            <a:avLst/>
          </a:prstGeom>
        </p:spPr>
      </p:pic>
      <p:sp>
        <p:nvSpPr>
          <p:cNvPr id="8" name="TextBox 7">
            <a:extLst>
              <a:ext uri="{FF2B5EF4-FFF2-40B4-BE49-F238E27FC236}">
                <a16:creationId xmlns:a16="http://schemas.microsoft.com/office/drawing/2014/main" id="{840228E0-6A87-E44C-5455-E73156570158}"/>
              </a:ext>
            </a:extLst>
          </p:cNvPr>
          <p:cNvSpPr txBox="1"/>
          <p:nvPr/>
        </p:nvSpPr>
        <p:spPr>
          <a:xfrm>
            <a:off x="1541971" y="3429000"/>
            <a:ext cx="8740715" cy="671915"/>
          </a:xfrm>
          <a:prstGeom prst="rect">
            <a:avLst/>
          </a:prstGeom>
          <a:noFill/>
        </p:spPr>
        <p:txBody>
          <a:bodyPr wrap="square">
            <a:spAutoFit/>
          </a:bodyPr>
          <a:lstStyle/>
          <a:p>
            <a:pPr lvl="0">
              <a:lnSpc>
                <a:spcPct val="107000"/>
              </a:lnSpc>
              <a:buSzPts val="2000"/>
            </a:pPr>
            <a:r>
              <a:rPr lang="en-IN" sz="1800" b="1" kern="100" dirty="0">
                <a:solidFill>
                  <a:srgbClr val="0D0D0D"/>
                </a:solidFill>
                <a:effectLst/>
                <a:latin typeface="Segoe UI" panose="020B0502040204020203" pitchFamily="34" charset="0"/>
                <a:ea typeface="Calibri" panose="020F0502020204030204" pitchFamily="34" charset="0"/>
                <a:cs typeface="Times New Roman" panose="02020603050405020304" pitchFamily="18" charset="0"/>
              </a:rPr>
              <a:t>10) Query to Calculate Total Duration of Floods:</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482600">
              <a:lnSpc>
                <a:spcPct val="107000"/>
              </a:lnSpc>
              <a:spcAft>
                <a:spcPts val="800"/>
              </a:spcAft>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SELECT SUM(Duration) AS </a:t>
            </a:r>
            <a:r>
              <a:rPr lang="en-US" sz="1800" b="1" kern="100" dirty="0" err="1">
                <a:effectLst/>
                <a:latin typeface="Calibri" panose="020F0502020204030204" pitchFamily="34" charset="0"/>
                <a:ea typeface="Calibri" panose="020F0502020204030204" pitchFamily="34" charset="0"/>
                <a:cs typeface="Times New Roman" panose="02020603050405020304" pitchFamily="18" charset="0"/>
              </a:rPr>
              <a:t>TotalDuration</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 FROM </a:t>
            </a:r>
            <a:r>
              <a:rPr lang="en-US" sz="1800" b="1" kern="100" dirty="0" err="1">
                <a:effectLst/>
                <a:latin typeface="Calibri" panose="020F0502020204030204" pitchFamily="34" charset="0"/>
                <a:ea typeface="Calibri" panose="020F0502020204030204" pitchFamily="34" charset="0"/>
                <a:cs typeface="Times New Roman" panose="02020603050405020304" pitchFamily="18" charset="0"/>
              </a:rPr>
              <a:t>FloodData</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9" name="Picture 8">
            <a:extLst>
              <a:ext uri="{FF2B5EF4-FFF2-40B4-BE49-F238E27FC236}">
                <a16:creationId xmlns:a16="http://schemas.microsoft.com/office/drawing/2014/main" id="{BA939F53-17D4-ABCC-DBF8-CF2CA41AC351}"/>
              </a:ext>
            </a:extLst>
          </p:cNvPr>
          <p:cNvPicPr>
            <a:picLocks noChangeAspect="1"/>
          </p:cNvPicPr>
          <p:nvPr/>
        </p:nvPicPr>
        <p:blipFill>
          <a:blip r:embed="rId3"/>
          <a:stretch>
            <a:fillRect/>
          </a:stretch>
        </p:blipFill>
        <p:spPr>
          <a:xfrm>
            <a:off x="1460619" y="4216412"/>
            <a:ext cx="4057227" cy="1934221"/>
          </a:xfrm>
          <a:prstGeom prst="rect">
            <a:avLst/>
          </a:prstGeom>
        </p:spPr>
      </p:pic>
    </p:spTree>
    <p:extLst>
      <p:ext uri="{BB962C8B-B14F-4D97-AF65-F5344CB8AC3E}">
        <p14:creationId xmlns:p14="http://schemas.microsoft.com/office/powerpoint/2010/main" val="18759922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D050133-67BD-C5A4-3BBD-88C1934253EF}"/>
              </a:ext>
            </a:extLst>
          </p:cNvPr>
          <p:cNvSpPr txBox="1"/>
          <p:nvPr/>
        </p:nvSpPr>
        <p:spPr>
          <a:xfrm>
            <a:off x="4813540" y="224287"/>
            <a:ext cx="3148641" cy="646331"/>
          </a:xfrm>
          <a:prstGeom prst="rect">
            <a:avLst/>
          </a:prstGeom>
          <a:noFill/>
        </p:spPr>
        <p:txBody>
          <a:bodyPr wrap="square" rtlCol="0">
            <a:spAutoFit/>
          </a:bodyPr>
          <a:lstStyle/>
          <a:p>
            <a:r>
              <a:rPr lang="en-US" sz="1800" b="1" u="heavy" dirty="0">
                <a:effectLst/>
                <a:latin typeface="Times New Roman" panose="02020603050405020304" pitchFamily="18" charset="0"/>
                <a:ea typeface="Calibri" panose="020F0502020204030204" pitchFamily="34" charset="0"/>
              </a:rPr>
              <a:t>REQUIREMENT GATHERING</a:t>
            </a:r>
            <a:endParaRPr lang="en-IN" dirty="0"/>
          </a:p>
        </p:txBody>
      </p:sp>
      <p:sp>
        <p:nvSpPr>
          <p:cNvPr id="4" name="TextBox 3">
            <a:extLst>
              <a:ext uri="{FF2B5EF4-FFF2-40B4-BE49-F238E27FC236}">
                <a16:creationId xmlns:a16="http://schemas.microsoft.com/office/drawing/2014/main" id="{AC1E31E3-EAB2-065B-24D2-A4E922DAD27F}"/>
              </a:ext>
            </a:extLst>
          </p:cNvPr>
          <p:cNvSpPr txBox="1"/>
          <p:nvPr/>
        </p:nvSpPr>
        <p:spPr>
          <a:xfrm>
            <a:off x="1227106" y="870770"/>
            <a:ext cx="10125256" cy="1200329"/>
          </a:xfrm>
          <a:prstGeom prst="rect">
            <a:avLst/>
          </a:prstGeom>
          <a:noFill/>
        </p:spPr>
        <p:txBody>
          <a:bodyPr wrap="square">
            <a:spAutoFit/>
          </a:bodyPr>
          <a:lstStyle/>
          <a:p>
            <a:r>
              <a:rPr lang="en-US" sz="1800" dirty="0">
                <a:effectLst/>
                <a:latin typeface="Times New Roman" panose="02020603050405020304" pitchFamily="18" charset="0"/>
                <a:ea typeface="Calibri" panose="020F0502020204030204" pitchFamily="34" charset="0"/>
                <a:cs typeface="Calibri" panose="020F0502020204030204" pitchFamily="34" charset="0"/>
              </a:rPr>
              <a:t>Designing a database management system(DBMS) for a Flood Risk Prediction System coupled with a warning system which involves identifying </a:t>
            </a:r>
            <a:r>
              <a:rPr lang="en-US" sz="1800" dirty="0" err="1">
                <a:effectLst/>
                <a:latin typeface="Times New Roman" panose="02020603050405020304" pitchFamily="18" charset="0"/>
                <a:ea typeface="Calibri" panose="020F0502020204030204" pitchFamily="34" charset="0"/>
                <a:cs typeface="Calibri" panose="020F0502020204030204" pitchFamily="34" charset="0"/>
              </a:rPr>
              <a:t>entd</a:t>
            </a:r>
            <a:r>
              <a:rPr lang="en-US" sz="1800" dirty="0">
                <a:effectLst/>
                <a:latin typeface="Times New Roman" panose="02020603050405020304" pitchFamily="18" charset="0"/>
                <a:ea typeface="Calibri" panose="020F0502020204030204" pitchFamily="34" charset="0"/>
                <a:cs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cs typeface="Calibri" panose="020F0502020204030204" pitchFamily="34" charset="0"/>
              </a:rPr>
              <a:t>ities</a:t>
            </a:r>
            <a:r>
              <a:rPr lang="en-US" sz="1800" dirty="0">
                <a:effectLst/>
                <a:latin typeface="Times New Roman" panose="02020603050405020304" pitchFamily="18" charset="0"/>
                <a:ea typeface="Calibri" panose="020F0502020204030204" pitchFamily="34" charset="0"/>
                <a:cs typeface="Calibri" panose="020F0502020204030204" pitchFamily="34" charset="0"/>
              </a:rPr>
              <a:t>, Relationships, and attributes relevant to the application. Below is a relational database schema for the same.</a:t>
            </a:r>
          </a:p>
          <a:p>
            <a:endParaRPr lang="en-IN" dirty="0"/>
          </a:p>
        </p:txBody>
      </p:sp>
      <p:sp>
        <p:nvSpPr>
          <p:cNvPr id="6" name="TextBox 5">
            <a:extLst>
              <a:ext uri="{FF2B5EF4-FFF2-40B4-BE49-F238E27FC236}">
                <a16:creationId xmlns:a16="http://schemas.microsoft.com/office/drawing/2014/main" id="{92F24C31-41B3-09E7-6163-B72B4E0D145D}"/>
              </a:ext>
            </a:extLst>
          </p:cNvPr>
          <p:cNvSpPr txBox="1"/>
          <p:nvPr/>
        </p:nvSpPr>
        <p:spPr>
          <a:xfrm>
            <a:off x="1104181" y="1949569"/>
            <a:ext cx="9860713" cy="5457904"/>
          </a:xfrm>
          <a:prstGeom prst="rect">
            <a:avLst/>
          </a:prstGeom>
          <a:noFill/>
        </p:spPr>
        <p:txBody>
          <a:bodyPr wrap="square">
            <a:spAutoFit/>
          </a:bodyPr>
          <a:lstStyle/>
          <a:p>
            <a:pPr>
              <a:spcBef>
                <a:spcPts val="445"/>
              </a:spcBef>
            </a:pPr>
            <a:r>
              <a:rPr lang="en-US" sz="1800" dirty="0">
                <a:effectLst/>
                <a:latin typeface="Times New Roman" panose="02020603050405020304" pitchFamily="18" charset="0"/>
                <a:ea typeface="Calibri" panose="020F0502020204030204" pitchFamily="34" charset="0"/>
                <a:cs typeface="Calibri" panose="020F0502020204030204" pitchFamily="34" charset="0"/>
              </a:rPr>
              <a:t> Requirement gathering for Flood Risk Prediction and warning system involves understanding the needs of the problem statement and a suitable implementation of the idea for the optimal solution.</a:t>
            </a:r>
            <a:endParaRPr lang="en-IN" sz="1200" dirty="0">
              <a:effectLst/>
              <a:latin typeface="Calibri" panose="020F0502020204030204" pitchFamily="34" charset="0"/>
              <a:ea typeface="Calibri" panose="020F0502020204030204" pitchFamily="34" charset="0"/>
            </a:endParaRPr>
          </a:p>
          <a:p>
            <a:pPr>
              <a:spcBef>
                <a:spcPts val="445"/>
              </a:spcBef>
            </a:pPr>
            <a:r>
              <a:rPr lang="en-US" sz="1800" dirty="0">
                <a:effectLst/>
                <a:latin typeface="Times New Roman" panose="02020603050405020304" pitchFamily="18" charset="0"/>
                <a:ea typeface="Calibri" panose="020F0502020204030204" pitchFamily="34" charset="0"/>
                <a:cs typeface="Calibri" panose="020F0502020204030204" pitchFamily="34" charset="0"/>
              </a:rPr>
              <a:t> </a:t>
            </a:r>
            <a:endParaRPr lang="en-IN" sz="1200" dirty="0">
              <a:effectLst/>
              <a:latin typeface="Calibri" panose="020F0502020204030204" pitchFamily="34" charset="0"/>
              <a:ea typeface="Calibri" panose="020F0502020204030204" pitchFamily="34" charset="0"/>
            </a:endParaRPr>
          </a:p>
          <a:p>
            <a:pPr>
              <a:spcBef>
                <a:spcPts val="445"/>
              </a:spcBef>
            </a:pPr>
            <a:r>
              <a:rPr lang="en-US" sz="1800" b="1" dirty="0">
                <a:effectLst/>
                <a:latin typeface="Times New Roman" panose="02020603050405020304" pitchFamily="18" charset="0"/>
                <a:ea typeface="Calibri" panose="020F0502020204030204" pitchFamily="34" charset="0"/>
                <a:cs typeface="Calibri" panose="020F0502020204030204" pitchFamily="34" charset="0"/>
              </a:rPr>
              <a:t>Entities:</a:t>
            </a:r>
            <a:endParaRPr lang="en-IN" sz="1200" dirty="0">
              <a:effectLst/>
              <a:latin typeface="Calibri" panose="020F0502020204030204" pitchFamily="34" charset="0"/>
              <a:ea typeface="Calibri" panose="020F0502020204030204" pitchFamily="34" charset="0"/>
            </a:endParaRPr>
          </a:p>
          <a:p>
            <a:pPr marL="88900"/>
            <a:r>
              <a:rPr lang="en-US" sz="1200" dirty="0">
                <a:effectLst/>
                <a:latin typeface="Calibri" panose="020F0502020204030204" pitchFamily="34" charset="0"/>
                <a:ea typeface="Calibri" panose="020F0502020204030204" pitchFamily="34" charset="0"/>
              </a:rPr>
              <a:t> </a:t>
            </a:r>
            <a:endParaRPr lang="en-IN" sz="1200" dirty="0">
              <a:effectLst/>
              <a:latin typeface="Calibri" panose="020F0502020204030204" pitchFamily="34" charset="0"/>
              <a:ea typeface="Calibri" panose="020F0502020204030204" pitchFamily="34" charset="0"/>
            </a:endParaRPr>
          </a:p>
          <a:p>
            <a:pPr marL="88900"/>
            <a:r>
              <a:rPr lang="en-US" sz="1600" dirty="0">
                <a:effectLst/>
                <a:latin typeface="Times New Roman" panose="02020603050405020304" pitchFamily="18" charset="0"/>
                <a:ea typeface="Calibri" panose="020F0502020204030204" pitchFamily="34" charset="0"/>
              </a:rPr>
              <a:t>1. </a:t>
            </a:r>
            <a:r>
              <a:rPr lang="en-US" sz="1600" b="1" dirty="0">
                <a:effectLst/>
                <a:latin typeface="Times New Roman" panose="02020603050405020304" pitchFamily="18" charset="0"/>
                <a:ea typeface="Calibri" panose="020F0502020204030204" pitchFamily="34" charset="0"/>
              </a:rPr>
              <a:t>Location:</a:t>
            </a:r>
            <a:endParaRPr lang="en-IN" sz="1200" dirty="0">
              <a:effectLst/>
              <a:latin typeface="Calibri" panose="020F0502020204030204" pitchFamily="34" charset="0"/>
              <a:ea typeface="Calibri" panose="020F0502020204030204" pitchFamily="34" charset="0"/>
            </a:endParaRPr>
          </a:p>
          <a:p>
            <a:pPr marL="88900"/>
            <a:r>
              <a:rPr lang="en-US" sz="1600" dirty="0">
                <a:effectLst/>
                <a:latin typeface="Times New Roman" panose="02020603050405020304" pitchFamily="18" charset="0"/>
                <a:ea typeface="Calibri" panose="020F0502020204030204" pitchFamily="34" charset="0"/>
              </a:rPr>
              <a:t>   - </a:t>
            </a:r>
            <a:r>
              <a:rPr lang="en-US" sz="1600" dirty="0" err="1">
                <a:effectLst/>
                <a:latin typeface="Times New Roman" panose="02020603050405020304" pitchFamily="18" charset="0"/>
                <a:ea typeface="Calibri" panose="020F0502020204030204" pitchFamily="34" charset="0"/>
              </a:rPr>
              <a:t>LocationID</a:t>
            </a:r>
            <a:r>
              <a:rPr lang="en-US" sz="1600" dirty="0">
                <a:effectLst/>
                <a:latin typeface="Times New Roman" panose="02020603050405020304" pitchFamily="18" charset="0"/>
                <a:ea typeface="Calibri" panose="020F0502020204030204" pitchFamily="34" charset="0"/>
              </a:rPr>
              <a:t> (Primary Key)</a:t>
            </a:r>
            <a:endParaRPr lang="en-IN" sz="1200" dirty="0">
              <a:effectLst/>
              <a:latin typeface="Calibri" panose="020F0502020204030204" pitchFamily="34" charset="0"/>
              <a:ea typeface="Calibri" panose="020F0502020204030204" pitchFamily="34" charset="0"/>
            </a:endParaRPr>
          </a:p>
          <a:p>
            <a:pPr marL="88900"/>
            <a:r>
              <a:rPr lang="en-US" sz="1600" dirty="0">
                <a:effectLst/>
                <a:latin typeface="Times New Roman" panose="02020603050405020304" pitchFamily="18" charset="0"/>
                <a:ea typeface="Calibri" panose="020F0502020204030204" pitchFamily="34" charset="0"/>
              </a:rPr>
              <a:t>   - Latitude</a:t>
            </a:r>
            <a:endParaRPr lang="en-IN" sz="1200" dirty="0">
              <a:effectLst/>
              <a:latin typeface="Calibri" panose="020F0502020204030204" pitchFamily="34" charset="0"/>
              <a:ea typeface="Calibri" panose="020F0502020204030204" pitchFamily="34" charset="0"/>
            </a:endParaRPr>
          </a:p>
          <a:p>
            <a:pPr marL="88900"/>
            <a:r>
              <a:rPr lang="en-US" sz="1600" dirty="0">
                <a:effectLst/>
                <a:latin typeface="Times New Roman" panose="02020603050405020304" pitchFamily="18" charset="0"/>
                <a:ea typeface="Calibri" panose="020F0502020204030204" pitchFamily="34" charset="0"/>
              </a:rPr>
              <a:t>   - Longitude</a:t>
            </a:r>
            <a:endParaRPr lang="en-IN" sz="1200" dirty="0">
              <a:effectLst/>
              <a:latin typeface="Calibri" panose="020F0502020204030204" pitchFamily="34" charset="0"/>
              <a:ea typeface="Calibri" panose="020F0502020204030204" pitchFamily="34" charset="0"/>
            </a:endParaRPr>
          </a:p>
          <a:p>
            <a:pPr marL="88900"/>
            <a:r>
              <a:rPr lang="en-US" sz="1600" dirty="0">
                <a:effectLst/>
                <a:latin typeface="Times New Roman" panose="02020603050405020304" pitchFamily="18" charset="0"/>
                <a:ea typeface="Calibri" panose="020F0502020204030204" pitchFamily="34" charset="0"/>
              </a:rPr>
              <a:t>   - Region</a:t>
            </a:r>
            <a:endParaRPr lang="en-IN" sz="1200" dirty="0">
              <a:effectLst/>
              <a:latin typeface="Calibri" panose="020F0502020204030204" pitchFamily="34" charset="0"/>
              <a:ea typeface="Calibri" panose="020F0502020204030204" pitchFamily="34" charset="0"/>
            </a:endParaRPr>
          </a:p>
          <a:p>
            <a:pPr marL="88900"/>
            <a:r>
              <a:rPr lang="en-US" sz="1600" dirty="0">
                <a:effectLst/>
                <a:latin typeface="Times New Roman" panose="02020603050405020304" pitchFamily="18" charset="0"/>
                <a:ea typeface="Calibri" panose="020F0502020204030204" pitchFamily="34" charset="0"/>
              </a:rPr>
              <a:t>   - Elevation</a:t>
            </a:r>
            <a:endParaRPr lang="en-IN" sz="1200" dirty="0">
              <a:effectLst/>
              <a:latin typeface="Calibri" panose="020F0502020204030204" pitchFamily="34" charset="0"/>
              <a:ea typeface="Calibri" panose="020F0502020204030204" pitchFamily="34" charset="0"/>
            </a:endParaRPr>
          </a:p>
          <a:p>
            <a:pPr marL="88900"/>
            <a:r>
              <a:rPr lang="en-US" sz="1600" dirty="0">
                <a:effectLst/>
                <a:latin typeface="Times New Roman" panose="02020603050405020304" pitchFamily="18" charset="0"/>
                <a:ea typeface="Calibri" panose="020F0502020204030204" pitchFamily="34" charset="0"/>
              </a:rPr>
              <a:t> </a:t>
            </a:r>
            <a:endParaRPr lang="en-IN" sz="1200" dirty="0">
              <a:effectLst/>
              <a:latin typeface="Calibri" panose="020F0502020204030204" pitchFamily="34" charset="0"/>
              <a:ea typeface="Calibri" panose="020F0502020204030204" pitchFamily="34" charset="0"/>
            </a:endParaRPr>
          </a:p>
          <a:p>
            <a:pPr marL="88900"/>
            <a:r>
              <a:rPr lang="en-US" sz="1600" dirty="0">
                <a:effectLst/>
                <a:latin typeface="Times New Roman" panose="02020603050405020304" pitchFamily="18" charset="0"/>
                <a:ea typeface="Calibri" panose="020F0502020204030204" pitchFamily="34" charset="0"/>
              </a:rPr>
              <a:t>2. </a:t>
            </a:r>
            <a:r>
              <a:rPr lang="en-US" sz="1600" b="1" dirty="0" err="1">
                <a:effectLst/>
                <a:latin typeface="Times New Roman" panose="02020603050405020304" pitchFamily="18" charset="0"/>
                <a:ea typeface="Calibri" panose="020F0502020204030204" pitchFamily="34" charset="0"/>
              </a:rPr>
              <a:t>HistoricalFloodData</a:t>
            </a:r>
            <a:r>
              <a:rPr lang="en-US" sz="1600" b="1" dirty="0">
                <a:effectLst/>
                <a:latin typeface="Times New Roman" panose="02020603050405020304" pitchFamily="18" charset="0"/>
                <a:ea typeface="Calibri" panose="020F0502020204030204" pitchFamily="34" charset="0"/>
              </a:rPr>
              <a:t>:</a:t>
            </a:r>
            <a:endParaRPr lang="en-IN" sz="1200" dirty="0">
              <a:effectLst/>
              <a:latin typeface="Calibri" panose="020F0502020204030204" pitchFamily="34" charset="0"/>
              <a:ea typeface="Calibri" panose="020F0502020204030204" pitchFamily="34" charset="0"/>
            </a:endParaRPr>
          </a:p>
          <a:p>
            <a:pPr marL="88900"/>
            <a:r>
              <a:rPr lang="en-US" sz="1600" dirty="0">
                <a:effectLst/>
                <a:latin typeface="Times New Roman" panose="02020603050405020304" pitchFamily="18" charset="0"/>
                <a:ea typeface="Calibri" panose="020F0502020204030204" pitchFamily="34" charset="0"/>
              </a:rPr>
              <a:t>   - </a:t>
            </a:r>
            <a:r>
              <a:rPr lang="en-US" sz="1600" dirty="0" err="1">
                <a:effectLst/>
                <a:latin typeface="Times New Roman" panose="02020603050405020304" pitchFamily="18" charset="0"/>
                <a:ea typeface="Calibri" panose="020F0502020204030204" pitchFamily="34" charset="0"/>
              </a:rPr>
              <a:t>FloodDataID</a:t>
            </a:r>
            <a:r>
              <a:rPr lang="en-US" sz="1600" dirty="0">
                <a:effectLst/>
                <a:latin typeface="Times New Roman" panose="02020603050405020304" pitchFamily="18" charset="0"/>
                <a:ea typeface="Calibri" panose="020F0502020204030204" pitchFamily="34" charset="0"/>
              </a:rPr>
              <a:t> (Primary Key)</a:t>
            </a:r>
            <a:endParaRPr lang="en-IN" sz="1200" dirty="0">
              <a:effectLst/>
              <a:latin typeface="Calibri" panose="020F0502020204030204" pitchFamily="34" charset="0"/>
              <a:ea typeface="Calibri" panose="020F0502020204030204" pitchFamily="34" charset="0"/>
            </a:endParaRPr>
          </a:p>
          <a:p>
            <a:pPr marL="88900"/>
            <a:r>
              <a:rPr lang="en-US" sz="1600" dirty="0">
                <a:effectLst/>
                <a:latin typeface="Times New Roman" panose="02020603050405020304" pitchFamily="18" charset="0"/>
                <a:ea typeface="Calibri" panose="020F0502020204030204" pitchFamily="34" charset="0"/>
              </a:rPr>
              <a:t>   - </a:t>
            </a:r>
            <a:r>
              <a:rPr lang="en-US" sz="1600" dirty="0" err="1">
                <a:effectLst/>
                <a:latin typeface="Times New Roman" panose="02020603050405020304" pitchFamily="18" charset="0"/>
                <a:ea typeface="Calibri" panose="020F0502020204030204" pitchFamily="34" charset="0"/>
              </a:rPr>
              <a:t>LocationID</a:t>
            </a:r>
            <a:r>
              <a:rPr lang="en-US" sz="1600" dirty="0">
                <a:effectLst/>
                <a:latin typeface="Times New Roman" panose="02020603050405020304" pitchFamily="18" charset="0"/>
                <a:ea typeface="Calibri" panose="020F0502020204030204" pitchFamily="34" charset="0"/>
              </a:rPr>
              <a:t> (Foreign Key referencing </a:t>
            </a:r>
            <a:r>
              <a:rPr lang="en-US" sz="1600" dirty="0" err="1">
                <a:effectLst/>
                <a:latin typeface="Times New Roman" panose="02020603050405020304" pitchFamily="18" charset="0"/>
                <a:ea typeface="Calibri" panose="020F0502020204030204" pitchFamily="34" charset="0"/>
              </a:rPr>
              <a:t>Location.LocationID</a:t>
            </a:r>
            <a:r>
              <a:rPr lang="en-US" sz="1600" dirty="0">
                <a:effectLst/>
                <a:latin typeface="Times New Roman" panose="02020603050405020304" pitchFamily="18" charset="0"/>
                <a:ea typeface="Calibri" panose="020F0502020204030204" pitchFamily="34" charset="0"/>
              </a:rPr>
              <a:t>)</a:t>
            </a:r>
            <a:endParaRPr lang="en-IN" sz="1200" dirty="0">
              <a:effectLst/>
              <a:latin typeface="Calibri" panose="020F0502020204030204" pitchFamily="34" charset="0"/>
              <a:ea typeface="Calibri" panose="020F0502020204030204" pitchFamily="34" charset="0"/>
            </a:endParaRPr>
          </a:p>
          <a:p>
            <a:pPr marL="88900"/>
            <a:r>
              <a:rPr lang="en-US" sz="1600" dirty="0">
                <a:effectLst/>
                <a:latin typeface="Times New Roman" panose="02020603050405020304" pitchFamily="18" charset="0"/>
                <a:ea typeface="Calibri" panose="020F0502020204030204" pitchFamily="34" charset="0"/>
              </a:rPr>
              <a:t>   - Date</a:t>
            </a:r>
            <a:endParaRPr lang="en-IN" sz="1200" dirty="0">
              <a:effectLst/>
              <a:latin typeface="Calibri" panose="020F0502020204030204" pitchFamily="34" charset="0"/>
              <a:ea typeface="Calibri" panose="020F0502020204030204" pitchFamily="34" charset="0"/>
            </a:endParaRPr>
          </a:p>
          <a:p>
            <a:pPr marL="88900"/>
            <a:r>
              <a:rPr lang="en-US" sz="1600" dirty="0">
                <a:effectLst/>
                <a:latin typeface="Times New Roman" panose="02020603050405020304" pitchFamily="18" charset="0"/>
                <a:ea typeface="Calibri" panose="020F0502020204030204" pitchFamily="34" charset="0"/>
              </a:rPr>
              <a:t>   - Magnitude</a:t>
            </a:r>
            <a:endParaRPr lang="en-IN" sz="1200" dirty="0">
              <a:effectLst/>
              <a:latin typeface="Calibri" panose="020F0502020204030204" pitchFamily="34" charset="0"/>
              <a:ea typeface="Calibri" panose="020F0502020204030204" pitchFamily="34" charset="0"/>
            </a:endParaRPr>
          </a:p>
          <a:p>
            <a:pPr marL="88900"/>
            <a:r>
              <a:rPr lang="en-US" sz="1600" dirty="0">
                <a:effectLst/>
                <a:latin typeface="Times New Roman" panose="02020603050405020304" pitchFamily="18" charset="0"/>
                <a:ea typeface="Calibri" panose="020F0502020204030204" pitchFamily="34" charset="0"/>
              </a:rPr>
              <a:t>   - Duration</a:t>
            </a:r>
            <a:endParaRPr lang="en-IN" sz="1200" dirty="0">
              <a:effectLst/>
              <a:latin typeface="Calibri" panose="020F0502020204030204" pitchFamily="34" charset="0"/>
              <a:ea typeface="Calibri" panose="020F0502020204030204" pitchFamily="34" charset="0"/>
            </a:endParaRPr>
          </a:p>
          <a:p>
            <a:pPr marL="88900"/>
            <a:r>
              <a:rPr lang="en-US" sz="1600" dirty="0">
                <a:effectLst/>
                <a:latin typeface="Times New Roman" panose="02020603050405020304" pitchFamily="18" charset="0"/>
                <a:ea typeface="Calibri" panose="020F0502020204030204" pitchFamily="34" charset="0"/>
              </a:rPr>
              <a:t> </a:t>
            </a:r>
            <a:endParaRPr lang="en-IN" sz="1200" dirty="0">
              <a:effectLst/>
              <a:latin typeface="Calibri" panose="020F0502020204030204" pitchFamily="34" charset="0"/>
              <a:ea typeface="Calibri" panose="020F0502020204030204" pitchFamily="34" charset="0"/>
            </a:endParaRPr>
          </a:p>
          <a:p>
            <a:pPr marL="88900"/>
            <a:r>
              <a:rPr lang="en-US" sz="1600" dirty="0">
                <a:effectLst/>
                <a:latin typeface="Times New Roman" panose="02020603050405020304" pitchFamily="18" charset="0"/>
                <a:ea typeface="Calibri" panose="020F0502020204030204" pitchFamily="34" charset="0"/>
              </a:rPr>
              <a:t> </a:t>
            </a:r>
            <a:endParaRPr lang="en-IN" sz="1200" dirty="0">
              <a:effectLst/>
              <a:latin typeface="Calibri" panose="020F0502020204030204" pitchFamily="34" charset="0"/>
              <a:ea typeface="Calibri" panose="020F0502020204030204" pitchFamily="34" charset="0"/>
            </a:endParaRPr>
          </a:p>
          <a:p>
            <a:pPr marL="88900"/>
            <a:endParaRPr lang="en-IN" dirty="0"/>
          </a:p>
        </p:txBody>
      </p:sp>
    </p:spTree>
    <p:extLst>
      <p:ext uri="{BB962C8B-B14F-4D97-AF65-F5344CB8AC3E}">
        <p14:creationId xmlns:p14="http://schemas.microsoft.com/office/powerpoint/2010/main" val="139679813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0C5A870-F7C1-14D2-9FEA-214BC58CA847}"/>
              </a:ext>
            </a:extLst>
          </p:cNvPr>
          <p:cNvSpPr txBox="1"/>
          <p:nvPr/>
        </p:nvSpPr>
        <p:spPr>
          <a:xfrm>
            <a:off x="1052423" y="197063"/>
            <a:ext cx="10386203" cy="1857368"/>
          </a:xfrm>
          <a:prstGeom prst="rect">
            <a:avLst/>
          </a:prstGeom>
          <a:noFill/>
        </p:spPr>
        <p:txBody>
          <a:bodyPr wrap="square">
            <a:spAutoFit/>
          </a:bodyPr>
          <a:lstStyle/>
          <a:p>
            <a:pPr lvl="0">
              <a:lnSpc>
                <a:spcPct val="107000"/>
              </a:lnSpc>
              <a:buSzPts val="2000"/>
            </a:pPr>
            <a:r>
              <a:rPr lang="en-IN" sz="1800" b="1" kern="100" dirty="0">
                <a:solidFill>
                  <a:srgbClr val="0D0D0D"/>
                </a:solidFill>
                <a:effectLst/>
                <a:latin typeface="Segoe UI" panose="020B0502040204020203" pitchFamily="34" charset="0"/>
                <a:ea typeface="Calibri" panose="020F0502020204030204" pitchFamily="34" charset="0"/>
                <a:cs typeface="Times New Roman" panose="02020603050405020304" pitchFamily="18" charset="0"/>
              </a:rPr>
              <a:t>11) Query to Identify Regions Most Affected by Floods:</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482600">
              <a:lnSpc>
                <a:spcPct val="107000"/>
              </a:lnSpc>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SELECT </a:t>
            </a:r>
            <a:r>
              <a:rPr lang="en-US" sz="1800" b="1" kern="100" dirty="0" err="1">
                <a:effectLst/>
                <a:latin typeface="Calibri" panose="020F0502020204030204" pitchFamily="34" charset="0"/>
                <a:ea typeface="Calibri" panose="020F0502020204030204" pitchFamily="34" charset="0"/>
                <a:cs typeface="Times New Roman" panose="02020603050405020304" pitchFamily="18" charset="0"/>
              </a:rPr>
              <a:t>l.LocationID</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b="1" kern="100" dirty="0" err="1">
                <a:effectLst/>
                <a:latin typeface="Calibri" panose="020F0502020204030204" pitchFamily="34" charset="0"/>
                <a:ea typeface="Calibri" panose="020F0502020204030204" pitchFamily="34" charset="0"/>
                <a:cs typeface="Times New Roman" panose="02020603050405020304" pitchFamily="18" charset="0"/>
              </a:rPr>
              <a:t>l.Region</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 </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482600">
              <a:lnSpc>
                <a:spcPct val="107000"/>
              </a:lnSpc>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FROM Location l</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482600">
              <a:lnSpc>
                <a:spcPct val="107000"/>
              </a:lnSpc>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JOIN (SELECT </a:t>
            </a:r>
            <a:r>
              <a:rPr lang="en-US" sz="1800" b="1" kern="100" dirty="0" err="1">
                <a:effectLst/>
                <a:latin typeface="Calibri" panose="020F0502020204030204" pitchFamily="34" charset="0"/>
                <a:ea typeface="Calibri" panose="020F0502020204030204" pitchFamily="34" charset="0"/>
                <a:cs typeface="Times New Roman" panose="02020603050405020304" pitchFamily="18" charset="0"/>
              </a:rPr>
              <a:t>LocationID</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 FROM </a:t>
            </a:r>
            <a:r>
              <a:rPr lang="en-US" sz="1800" b="1" kern="100" dirty="0" err="1">
                <a:effectLst/>
                <a:latin typeface="Calibri" panose="020F0502020204030204" pitchFamily="34" charset="0"/>
                <a:ea typeface="Calibri" panose="020F0502020204030204" pitchFamily="34" charset="0"/>
                <a:cs typeface="Times New Roman" panose="02020603050405020304" pitchFamily="18" charset="0"/>
              </a:rPr>
              <a:t>FloodData</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 GROUP BY </a:t>
            </a:r>
            <a:r>
              <a:rPr lang="en-US" sz="1800" b="1" kern="100" dirty="0" err="1">
                <a:effectLst/>
                <a:latin typeface="Calibri" panose="020F0502020204030204" pitchFamily="34" charset="0"/>
                <a:ea typeface="Calibri" panose="020F0502020204030204" pitchFamily="34" charset="0"/>
                <a:cs typeface="Times New Roman" panose="02020603050405020304" pitchFamily="18" charset="0"/>
              </a:rPr>
              <a:t>LocationID</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 ORDER BY COUNT(*) DESC LIMIT 5) sub</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482600">
              <a:lnSpc>
                <a:spcPct val="107000"/>
              </a:lnSpc>
              <a:spcAft>
                <a:spcPts val="800"/>
              </a:spcAft>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ON </a:t>
            </a:r>
            <a:r>
              <a:rPr lang="en-US" sz="1800" b="1" kern="100" dirty="0" err="1">
                <a:effectLst/>
                <a:latin typeface="Calibri" panose="020F0502020204030204" pitchFamily="34" charset="0"/>
                <a:ea typeface="Calibri" panose="020F0502020204030204" pitchFamily="34" charset="0"/>
                <a:cs typeface="Times New Roman" panose="02020603050405020304" pitchFamily="18" charset="0"/>
              </a:rPr>
              <a:t>l.LocationID</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 = </a:t>
            </a:r>
            <a:r>
              <a:rPr lang="en-US" sz="1800" b="1" kern="100" dirty="0" err="1">
                <a:effectLst/>
                <a:latin typeface="Calibri" panose="020F0502020204030204" pitchFamily="34" charset="0"/>
                <a:ea typeface="Calibri" panose="020F0502020204030204" pitchFamily="34" charset="0"/>
                <a:cs typeface="Times New Roman" panose="02020603050405020304" pitchFamily="18" charset="0"/>
              </a:rPr>
              <a:t>sub.LocationID</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D178AA9E-8586-AE2A-CC21-550396798601}"/>
              </a:ext>
            </a:extLst>
          </p:cNvPr>
          <p:cNvPicPr>
            <a:picLocks noChangeAspect="1"/>
          </p:cNvPicPr>
          <p:nvPr/>
        </p:nvPicPr>
        <p:blipFill>
          <a:blip r:embed="rId2"/>
          <a:stretch>
            <a:fillRect/>
          </a:stretch>
        </p:blipFill>
        <p:spPr>
          <a:xfrm>
            <a:off x="1407196" y="1988108"/>
            <a:ext cx="4688804" cy="2004664"/>
          </a:xfrm>
          <a:prstGeom prst="rect">
            <a:avLst/>
          </a:prstGeom>
        </p:spPr>
      </p:pic>
      <p:sp>
        <p:nvSpPr>
          <p:cNvPr id="6" name="TextBox 5">
            <a:extLst>
              <a:ext uri="{FF2B5EF4-FFF2-40B4-BE49-F238E27FC236}">
                <a16:creationId xmlns:a16="http://schemas.microsoft.com/office/drawing/2014/main" id="{78DCA0BC-39CB-FD0B-D587-3EA2E63B2220}"/>
              </a:ext>
            </a:extLst>
          </p:cNvPr>
          <p:cNvSpPr txBox="1"/>
          <p:nvPr/>
        </p:nvSpPr>
        <p:spPr>
          <a:xfrm>
            <a:off x="1166721" y="4067828"/>
            <a:ext cx="9952727" cy="671915"/>
          </a:xfrm>
          <a:prstGeom prst="rect">
            <a:avLst/>
          </a:prstGeom>
          <a:noFill/>
        </p:spPr>
        <p:txBody>
          <a:bodyPr wrap="square">
            <a:spAutoFit/>
          </a:bodyPr>
          <a:lstStyle/>
          <a:p>
            <a:pPr lvl="0">
              <a:lnSpc>
                <a:spcPct val="107000"/>
              </a:lnSpc>
              <a:buSzPts val="2000"/>
            </a:pPr>
            <a:r>
              <a:rPr lang="en-IN" sz="1800" b="1" kern="100" dirty="0">
                <a:solidFill>
                  <a:srgbClr val="0D0D0D"/>
                </a:solidFill>
                <a:effectLst/>
                <a:latin typeface="Segoe UI" panose="020B0502040204020203" pitchFamily="34" charset="0"/>
                <a:ea typeface="Calibri" panose="020F0502020204030204" pitchFamily="34" charset="0"/>
                <a:cs typeface="Times New Roman" panose="02020603050405020304" pitchFamily="18" charset="0"/>
              </a:rPr>
              <a:t>12) Retrieve all floods with magnitude greater than 4:</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482600">
              <a:lnSpc>
                <a:spcPct val="107000"/>
              </a:lnSpc>
              <a:spcAft>
                <a:spcPts val="800"/>
              </a:spcAft>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SELECT * FROM </a:t>
            </a:r>
            <a:r>
              <a:rPr lang="en-US" sz="1800" b="1" kern="100" dirty="0" err="1">
                <a:effectLst/>
                <a:latin typeface="Calibri" panose="020F0502020204030204" pitchFamily="34" charset="0"/>
                <a:ea typeface="Calibri" panose="020F0502020204030204" pitchFamily="34" charset="0"/>
                <a:cs typeface="Times New Roman" panose="02020603050405020304" pitchFamily="18" charset="0"/>
              </a:rPr>
              <a:t>FloodData</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 WHERE Magnitude &gt; 4;</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7" name="Picture 6">
            <a:extLst>
              <a:ext uri="{FF2B5EF4-FFF2-40B4-BE49-F238E27FC236}">
                <a16:creationId xmlns:a16="http://schemas.microsoft.com/office/drawing/2014/main" id="{548D102D-7130-9BEF-7768-4661AC8B7634}"/>
              </a:ext>
            </a:extLst>
          </p:cNvPr>
          <p:cNvPicPr>
            <a:picLocks noChangeAspect="1"/>
          </p:cNvPicPr>
          <p:nvPr/>
        </p:nvPicPr>
        <p:blipFill>
          <a:blip r:embed="rId3"/>
          <a:stretch>
            <a:fillRect/>
          </a:stretch>
        </p:blipFill>
        <p:spPr>
          <a:xfrm>
            <a:off x="1407196" y="4711937"/>
            <a:ext cx="3086100" cy="2143760"/>
          </a:xfrm>
          <a:prstGeom prst="rect">
            <a:avLst/>
          </a:prstGeom>
        </p:spPr>
      </p:pic>
    </p:spTree>
    <p:extLst>
      <p:ext uri="{BB962C8B-B14F-4D97-AF65-F5344CB8AC3E}">
        <p14:creationId xmlns:p14="http://schemas.microsoft.com/office/powerpoint/2010/main" val="273840248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DFDB218-1322-51B9-57CE-A661188E4E17}"/>
              </a:ext>
            </a:extLst>
          </p:cNvPr>
          <p:cNvSpPr txBox="1"/>
          <p:nvPr/>
        </p:nvSpPr>
        <p:spPr>
          <a:xfrm>
            <a:off x="1047749" y="272554"/>
            <a:ext cx="10239375" cy="968278"/>
          </a:xfrm>
          <a:prstGeom prst="rect">
            <a:avLst/>
          </a:prstGeom>
          <a:noFill/>
        </p:spPr>
        <p:txBody>
          <a:bodyPr wrap="square">
            <a:spAutoFit/>
          </a:bodyPr>
          <a:lstStyle/>
          <a:p>
            <a:pPr lvl="0">
              <a:lnSpc>
                <a:spcPct val="107000"/>
              </a:lnSpc>
              <a:buSzPts val="2000"/>
            </a:pPr>
            <a:r>
              <a:rPr lang="en-IN" sz="1800" b="1" kern="100" dirty="0">
                <a:solidFill>
                  <a:srgbClr val="0D0D0D"/>
                </a:solidFill>
                <a:effectLst/>
                <a:latin typeface="Segoe UI" panose="020B0502040204020203" pitchFamily="34" charset="0"/>
                <a:ea typeface="Calibri" panose="020F0502020204030204" pitchFamily="34" charset="0"/>
                <a:cs typeface="Times New Roman" panose="02020603050405020304" pitchFamily="18" charset="0"/>
              </a:rPr>
              <a:t>13) Retrieve preventive measures for a specific location:</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482600">
              <a:lnSpc>
                <a:spcPct val="107000"/>
              </a:lnSpc>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SELECT * FROM </a:t>
            </a:r>
            <a:r>
              <a:rPr lang="en-US" sz="1800" b="1" kern="100" dirty="0" err="1">
                <a:effectLst/>
                <a:latin typeface="Calibri" panose="020F0502020204030204" pitchFamily="34" charset="0"/>
                <a:ea typeface="Calibri" panose="020F0502020204030204" pitchFamily="34" charset="0"/>
                <a:cs typeface="Times New Roman" panose="02020603050405020304" pitchFamily="18" charset="0"/>
              </a:rPr>
              <a:t>PreventiveMeasure</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 </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482600">
              <a:lnSpc>
                <a:spcPct val="107000"/>
              </a:lnSpc>
              <a:spcAft>
                <a:spcPts val="800"/>
              </a:spcAft>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WHERE </a:t>
            </a:r>
            <a:r>
              <a:rPr lang="en-US" sz="1800" b="1" kern="100" dirty="0" err="1">
                <a:effectLst/>
                <a:latin typeface="Calibri" panose="020F0502020204030204" pitchFamily="34" charset="0"/>
                <a:ea typeface="Calibri" panose="020F0502020204030204" pitchFamily="34" charset="0"/>
                <a:cs typeface="Times New Roman" panose="02020603050405020304" pitchFamily="18" charset="0"/>
              </a:rPr>
              <a:t>LocationID</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 = 1;</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9897CAE4-9D60-959A-CA01-0444FB30179F}"/>
              </a:ext>
            </a:extLst>
          </p:cNvPr>
          <p:cNvPicPr>
            <a:picLocks noChangeAspect="1"/>
          </p:cNvPicPr>
          <p:nvPr/>
        </p:nvPicPr>
        <p:blipFill>
          <a:blip r:embed="rId2"/>
          <a:stretch>
            <a:fillRect/>
          </a:stretch>
        </p:blipFill>
        <p:spPr>
          <a:xfrm>
            <a:off x="1530350" y="1310322"/>
            <a:ext cx="3778250" cy="1741805"/>
          </a:xfrm>
          <a:prstGeom prst="rect">
            <a:avLst/>
          </a:prstGeom>
        </p:spPr>
      </p:pic>
      <p:sp>
        <p:nvSpPr>
          <p:cNvPr id="6" name="TextBox 5">
            <a:extLst>
              <a:ext uri="{FF2B5EF4-FFF2-40B4-BE49-F238E27FC236}">
                <a16:creationId xmlns:a16="http://schemas.microsoft.com/office/drawing/2014/main" id="{E496B003-81CF-23E2-C687-ECD80C971867}"/>
              </a:ext>
            </a:extLst>
          </p:cNvPr>
          <p:cNvSpPr txBox="1"/>
          <p:nvPr/>
        </p:nvSpPr>
        <p:spPr>
          <a:xfrm>
            <a:off x="1047749" y="3301504"/>
            <a:ext cx="10391776" cy="968278"/>
          </a:xfrm>
          <a:prstGeom prst="rect">
            <a:avLst/>
          </a:prstGeom>
          <a:noFill/>
        </p:spPr>
        <p:txBody>
          <a:bodyPr wrap="square">
            <a:spAutoFit/>
          </a:bodyPr>
          <a:lstStyle/>
          <a:p>
            <a:pPr lvl="0">
              <a:lnSpc>
                <a:spcPct val="107000"/>
              </a:lnSpc>
              <a:buSzPts val="2000"/>
            </a:pPr>
            <a:r>
              <a:rPr lang="en-IN" sz="1800" b="1" kern="100" dirty="0">
                <a:solidFill>
                  <a:srgbClr val="0D0D0D"/>
                </a:solidFill>
                <a:effectLst/>
                <a:latin typeface="Segoe UI" panose="020B0502040204020203" pitchFamily="34" charset="0"/>
                <a:ea typeface="Calibri" panose="020F0502020204030204" pitchFamily="34" charset="0"/>
                <a:cs typeface="Times New Roman" panose="02020603050405020304" pitchFamily="18" charset="0"/>
              </a:rPr>
              <a:t>14) Retrieve residents in low elevation areas:</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482600">
              <a:lnSpc>
                <a:spcPct val="107000"/>
              </a:lnSpc>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SELECT * FROM Resident </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482600">
              <a:lnSpc>
                <a:spcPct val="107000"/>
              </a:lnSpc>
              <a:spcAft>
                <a:spcPts val="800"/>
              </a:spcAft>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WHERE </a:t>
            </a:r>
            <a:r>
              <a:rPr lang="en-US" sz="1800" b="1" kern="100" dirty="0" err="1">
                <a:effectLst/>
                <a:latin typeface="Calibri" panose="020F0502020204030204" pitchFamily="34" charset="0"/>
                <a:ea typeface="Calibri" panose="020F0502020204030204" pitchFamily="34" charset="0"/>
                <a:cs typeface="Times New Roman" panose="02020603050405020304" pitchFamily="18" charset="0"/>
              </a:rPr>
              <a:t>LocationID</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 IN (SELECT </a:t>
            </a:r>
            <a:r>
              <a:rPr lang="en-US" sz="1800" b="1" kern="100" dirty="0" err="1">
                <a:effectLst/>
                <a:latin typeface="Calibri" panose="020F0502020204030204" pitchFamily="34" charset="0"/>
                <a:ea typeface="Calibri" panose="020F0502020204030204" pitchFamily="34" charset="0"/>
                <a:cs typeface="Times New Roman" panose="02020603050405020304" pitchFamily="18" charset="0"/>
              </a:rPr>
              <a:t>LocationID</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 FROM Location WHERE Elevation &lt; 15);</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7" name="Picture 6">
            <a:extLst>
              <a:ext uri="{FF2B5EF4-FFF2-40B4-BE49-F238E27FC236}">
                <a16:creationId xmlns:a16="http://schemas.microsoft.com/office/drawing/2014/main" id="{6F9E2FCD-C276-59C1-9A31-8EF41D78A15D}"/>
              </a:ext>
            </a:extLst>
          </p:cNvPr>
          <p:cNvPicPr>
            <a:picLocks noChangeAspect="1"/>
          </p:cNvPicPr>
          <p:nvPr/>
        </p:nvPicPr>
        <p:blipFill>
          <a:blip r:embed="rId3"/>
          <a:stretch>
            <a:fillRect/>
          </a:stretch>
        </p:blipFill>
        <p:spPr>
          <a:xfrm>
            <a:off x="1247775" y="4359771"/>
            <a:ext cx="4064000" cy="2225675"/>
          </a:xfrm>
          <a:prstGeom prst="rect">
            <a:avLst/>
          </a:prstGeom>
        </p:spPr>
      </p:pic>
    </p:spTree>
    <p:extLst>
      <p:ext uri="{BB962C8B-B14F-4D97-AF65-F5344CB8AC3E}">
        <p14:creationId xmlns:p14="http://schemas.microsoft.com/office/powerpoint/2010/main" val="318905126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FC982B7-A6C1-FDA2-5B70-86AA425095D1}"/>
              </a:ext>
            </a:extLst>
          </p:cNvPr>
          <p:cNvSpPr txBox="1"/>
          <p:nvPr/>
        </p:nvSpPr>
        <p:spPr>
          <a:xfrm>
            <a:off x="1095375" y="182611"/>
            <a:ext cx="10020300" cy="671915"/>
          </a:xfrm>
          <a:prstGeom prst="rect">
            <a:avLst/>
          </a:prstGeom>
          <a:noFill/>
        </p:spPr>
        <p:txBody>
          <a:bodyPr wrap="square">
            <a:spAutoFit/>
          </a:bodyPr>
          <a:lstStyle/>
          <a:p>
            <a:pPr lvl="0">
              <a:lnSpc>
                <a:spcPct val="107000"/>
              </a:lnSpc>
              <a:buSzPts val="2000"/>
            </a:pPr>
            <a:r>
              <a:rPr lang="en-IN" sz="1800" b="1" kern="100" dirty="0">
                <a:solidFill>
                  <a:srgbClr val="0D0D0D"/>
                </a:solidFill>
                <a:effectLst/>
                <a:latin typeface="Segoe UI" panose="020B0502040204020203" pitchFamily="34" charset="0"/>
                <a:ea typeface="Calibri" panose="020F0502020204030204" pitchFamily="34" charset="0"/>
                <a:cs typeface="Times New Roman" panose="02020603050405020304" pitchFamily="18" charset="0"/>
              </a:rPr>
              <a:t>15) Retrieve authorities' contact information:</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482600">
              <a:lnSpc>
                <a:spcPct val="107000"/>
              </a:lnSpc>
              <a:spcAft>
                <a:spcPts val="800"/>
              </a:spcAft>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SELECT Name, Organization, </a:t>
            </a:r>
            <a:r>
              <a:rPr lang="en-US" sz="1800" b="1" kern="100" dirty="0" err="1">
                <a:effectLst/>
                <a:latin typeface="Calibri" panose="020F0502020204030204" pitchFamily="34" charset="0"/>
                <a:ea typeface="Calibri" panose="020F0502020204030204" pitchFamily="34" charset="0"/>
                <a:cs typeface="Times New Roman" panose="02020603050405020304" pitchFamily="18" charset="0"/>
              </a:rPr>
              <a:t>ContactNumber</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 FROM Authority;</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078C99CE-E280-FA63-9284-B779F4BC82E0}"/>
              </a:ext>
            </a:extLst>
          </p:cNvPr>
          <p:cNvPicPr>
            <a:picLocks noChangeAspect="1"/>
          </p:cNvPicPr>
          <p:nvPr/>
        </p:nvPicPr>
        <p:blipFill>
          <a:blip r:embed="rId2"/>
          <a:stretch>
            <a:fillRect/>
          </a:stretch>
        </p:blipFill>
        <p:spPr>
          <a:xfrm>
            <a:off x="1612900" y="854526"/>
            <a:ext cx="3175000" cy="2433320"/>
          </a:xfrm>
          <a:prstGeom prst="rect">
            <a:avLst/>
          </a:prstGeom>
        </p:spPr>
      </p:pic>
      <p:sp>
        <p:nvSpPr>
          <p:cNvPr id="6" name="TextBox 5">
            <a:extLst>
              <a:ext uri="{FF2B5EF4-FFF2-40B4-BE49-F238E27FC236}">
                <a16:creationId xmlns:a16="http://schemas.microsoft.com/office/drawing/2014/main" id="{EB90B1DD-F5E1-3F5B-ADE9-A8D740FDB25D}"/>
              </a:ext>
            </a:extLst>
          </p:cNvPr>
          <p:cNvSpPr txBox="1"/>
          <p:nvPr/>
        </p:nvSpPr>
        <p:spPr>
          <a:xfrm>
            <a:off x="1247775" y="3429000"/>
            <a:ext cx="9277350" cy="968278"/>
          </a:xfrm>
          <a:prstGeom prst="rect">
            <a:avLst/>
          </a:prstGeom>
          <a:noFill/>
        </p:spPr>
        <p:txBody>
          <a:bodyPr wrap="square">
            <a:spAutoFit/>
          </a:bodyPr>
          <a:lstStyle/>
          <a:p>
            <a:pPr lvl="0">
              <a:lnSpc>
                <a:spcPct val="107000"/>
              </a:lnSpc>
              <a:buSzPts val="2000"/>
            </a:pPr>
            <a:r>
              <a:rPr lang="en-IN" sz="1800" b="1" kern="100" dirty="0">
                <a:solidFill>
                  <a:srgbClr val="0D0D0D"/>
                </a:solidFill>
                <a:effectLst/>
                <a:latin typeface="Segoe UI" panose="020B0502040204020203" pitchFamily="34" charset="0"/>
                <a:ea typeface="Calibri" panose="020F0502020204030204" pitchFamily="34" charset="0"/>
                <a:cs typeface="Times New Roman" panose="02020603050405020304" pitchFamily="18" charset="0"/>
              </a:rPr>
              <a:t>16) Retrieve emergency response plans for a specific location:</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482600">
              <a:lnSpc>
                <a:spcPct val="107000"/>
              </a:lnSpc>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SELECT * FROM </a:t>
            </a:r>
            <a:r>
              <a:rPr lang="en-US" sz="1800" b="1" kern="100" dirty="0" err="1">
                <a:effectLst/>
                <a:latin typeface="Calibri" panose="020F0502020204030204" pitchFamily="34" charset="0"/>
                <a:ea typeface="Calibri" panose="020F0502020204030204" pitchFamily="34" charset="0"/>
                <a:cs typeface="Times New Roman" panose="02020603050405020304" pitchFamily="18" charset="0"/>
              </a:rPr>
              <a:t>EmergencyResponse</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 </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482600">
              <a:lnSpc>
                <a:spcPct val="107000"/>
              </a:lnSpc>
              <a:spcAft>
                <a:spcPts val="800"/>
              </a:spcAft>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WHERE </a:t>
            </a:r>
            <a:r>
              <a:rPr lang="en-US" sz="1800" b="1" kern="100" dirty="0" err="1">
                <a:effectLst/>
                <a:latin typeface="Calibri" panose="020F0502020204030204" pitchFamily="34" charset="0"/>
                <a:ea typeface="Calibri" panose="020F0502020204030204" pitchFamily="34" charset="0"/>
                <a:cs typeface="Times New Roman" panose="02020603050405020304" pitchFamily="18" charset="0"/>
              </a:rPr>
              <a:t>LocationID</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 = 1;</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7" name="Picture 6">
            <a:extLst>
              <a:ext uri="{FF2B5EF4-FFF2-40B4-BE49-F238E27FC236}">
                <a16:creationId xmlns:a16="http://schemas.microsoft.com/office/drawing/2014/main" id="{48F05BD5-980E-B51E-4426-2D2DE0E5DBE2}"/>
              </a:ext>
            </a:extLst>
          </p:cNvPr>
          <p:cNvPicPr>
            <a:picLocks noChangeAspect="1"/>
          </p:cNvPicPr>
          <p:nvPr/>
        </p:nvPicPr>
        <p:blipFill>
          <a:blip r:embed="rId3"/>
          <a:stretch>
            <a:fillRect/>
          </a:stretch>
        </p:blipFill>
        <p:spPr>
          <a:xfrm>
            <a:off x="1727517" y="4538432"/>
            <a:ext cx="3441065" cy="1702435"/>
          </a:xfrm>
          <a:prstGeom prst="rect">
            <a:avLst/>
          </a:prstGeom>
        </p:spPr>
      </p:pic>
    </p:spTree>
    <p:extLst>
      <p:ext uri="{BB962C8B-B14F-4D97-AF65-F5344CB8AC3E}">
        <p14:creationId xmlns:p14="http://schemas.microsoft.com/office/powerpoint/2010/main" val="235811403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98EE2E7-080D-E2CE-C86C-0C3C0F2EBF35}"/>
              </a:ext>
            </a:extLst>
          </p:cNvPr>
          <p:cNvSpPr txBox="1"/>
          <p:nvPr/>
        </p:nvSpPr>
        <p:spPr>
          <a:xfrm>
            <a:off x="1066800" y="192136"/>
            <a:ext cx="10039350" cy="671915"/>
          </a:xfrm>
          <a:prstGeom prst="rect">
            <a:avLst/>
          </a:prstGeom>
          <a:noFill/>
        </p:spPr>
        <p:txBody>
          <a:bodyPr wrap="square">
            <a:spAutoFit/>
          </a:bodyPr>
          <a:lstStyle/>
          <a:p>
            <a:pPr lvl="0">
              <a:lnSpc>
                <a:spcPct val="107000"/>
              </a:lnSpc>
              <a:buSzPts val="2000"/>
            </a:pPr>
            <a:r>
              <a:rPr lang="en-IN" sz="1800" b="1" kern="100" dirty="0">
                <a:solidFill>
                  <a:srgbClr val="0D0D0D"/>
                </a:solidFill>
                <a:effectLst/>
                <a:latin typeface="Segoe UI" panose="020B0502040204020203" pitchFamily="34" charset="0"/>
                <a:ea typeface="Calibri" panose="020F0502020204030204" pitchFamily="34" charset="0"/>
                <a:cs typeface="Times New Roman" panose="02020603050405020304" pitchFamily="18" charset="0"/>
              </a:rPr>
              <a:t>17) Retrieve evacuation </a:t>
            </a:r>
            <a:r>
              <a:rPr lang="en-IN" sz="1800" b="1" kern="100" dirty="0" err="1">
                <a:solidFill>
                  <a:srgbClr val="0D0D0D"/>
                </a:solidFill>
                <a:effectLst/>
                <a:latin typeface="Segoe UI" panose="020B0502040204020203" pitchFamily="34" charset="0"/>
                <a:ea typeface="Calibri" panose="020F0502020204030204" pitchFamily="34" charset="0"/>
                <a:cs typeface="Times New Roman" panose="02020603050405020304" pitchFamily="18" charset="0"/>
              </a:rPr>
              <a:t>centers</a:t>
            </a:r>
            <a:r>
              <a:rPr lang="en-IN" sz="1800" b="1" kern="100" dirty="0">
                <a:solidFill>
                  <a:srgbClr val="0D0D0D"/>
                </a:solidFill>
                <a:effectLst/>
                <a:latin typeface="Segoe UI" panose="020B0502040204020203" pitchFamily="34" charset="0"/>
                <a:ea typeface="Calibri" panose="020F0502020204030204" pitchFamily="34" charset="0"/>
                <a:cs typeface="Times New Roman" panose="02020603050405020304" pitchFamily="18" charset="0"/>
              </a:rPr>
              <a:t> with capacity greater than 200:</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482600">
              <a:lnSpc>
                <a:spcPct val="107000"/>
              </a:lnSpc>
              <a:spcAft>
                <a:spcPts val="800"/>
              </a:spcAft>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SELECT * FROM </a:t>
            </a:r>
            <a:r>
              <a:rPr lang="en-US" sz="1800" b="1" kern="100" dirty="0" err="1">
                <a:effectLst/>
                <a:latin typeface="Calibri" panose="020F0502020204030204" pitchFamily="34" charset="0"/>
                <a:ea typeface="Calibri" panose="020F0502020204030204" pitchFamily="34" charset="0"/>
                <a:cs typeface="Times New Roman" panose="02020603050405020304" pitchFamily="18" charset="0"/>
              </a:rPr>
              <a:t>EvacuationCenter</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 WHERE Capacity &gt; 200;</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5627C936-AB5B-2E10-BDD5-98CF7F5BECDD}"/>
              </a:ext>
            </a:extLst>
          </p:cNvPr>
          <p:cNvPicPr>
            <a:picLocks noChangeAspect="1"/>
          </p:cNvPicPr>
          <p:nvPr/>
        </p:nvPicPr>
        <p:blipFill>
          <a:blip r:embed="rId2"/>
          <a:stretch>
            <a:fillRect/>
          </a:stretch>
        </p:blipFill>
        <p:spPr>
          <a:xfrm>
            <a:off x="1524000" y="864051"/>
            <a:ext cx="3476625" cy="2452865"/>
          </a:xfrm>
          <a:prstGeom prst="rect">
            <a:avLst/>
          </a:prstGeom>
        </p:spPr>
      </p:pic>
      <p:sp>
        <p:nvSpPr>
          <p:cNvPr id="6" name="TextBox 5">
            <a:extLst>
              <a:ext uri="{FF2B5EF4-FFF2-40B4-BE49-F238E27FC236}">
                <a16:creationId xmlns:a16="http://schemas.microsoft.com/office/drawing/2014/main" id="{B9A8D19D-DEAF-7DCE-77AB-19939D3A3CC4}"/>
              </a:ext>
            </a:extLst>
          </p:cNvPr>
          <p:cNvSpPr txBox="1"/>
          <p:nvPr/>
        </p:nvSpPr>
        <p:spPr>
          <a:xfrm>
            <a:off x="1066800" y="3316916"/>
            <a:ext cx="9906000" cy="1561005"/>
          </a:xfrm>
          <a:prstGeom prst="rect">
            <a:avLst/>
          </a:prstGeom>
          <a:noFill/>
        </p:spPr>
        <p:txBody>
          <a:bodyPr wrap="square">
            <a:spAutoFit/>
          </a:bodyPr>
          <a:lstStyle/>
          <a:p>
            <a:pPr lvl="0">
              <a:lnSpc>
                <a:spcPct val="107000"/>
              </a:lnSpc>
              <a:buSzPts val="2000"/>
            </a:pPr>
            <a:r>
              <a:rPr lang="en-IN" sz="1800" b="1" kern="100" dirty="0">
                <a:solidFill>
                  <a:srgbClr val="0D0D0D"/>
                </a:solidFill>
                <a:effectLst/>
                <a:latin typeface="Segoe UI" panose="020B0502040204020203" pitchFamily="34" charset="0"/>
                <a:ea typeface="Calibri" panose="020F0502020204030204" pitchFamily="34" charset="0"/>
                <a:cs typeface="Times New Roman" panose="02020603050405020304" pitchFamily="18" charset="0"/>
              </a:rPr>
              <a:t>18) Retrieve recent emergency response logs for a specific location:</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482600">
              <a:lnSpc>
                <a:spcPct val="107000"/>
              </a:lnSpc>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SELECT * FROM </a:t>
            </a:r>
            <a:r>
              <a:rPr lang="en-US" sz="1800" b="1" kern="100" dirty="0" err="1">
                <a:effectLst/>
                <a:latin typeface="Calibri" panose="020F0502020204030204" pitchFamily="34" charset="0"/>
                <a:ea typeface="Calibri" panose="020F0502020204030204" pitchFamily="34" charset="0"/>
                <a:cs typeface="Times New Roman" panose="02020603050405020304" pitchFamily="18" charset="0"/>
              </a:rPr>
              <a:t>EmergencyResponseLog</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 </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482600">
              <a:lnSpc>
                <a:spcPct val="107000"/>
              </a:lnSpc>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WHERE </a:t>
            </a:r>
            <a:r>
              <a:rPr lang="en-US" sz="1800" b="1" kern="100" dirty="0" err="1">
                <a:effectLst/>
                <a:latin typeface="Calibri" panose="020F0502020204030204" pitchFamily="34" charset="0"/>
                <a:ea typeface="Calibri" panose="020F0502020204030204" pitchFamily="34" charset="0"/>
                <a:cs typeface="Times New Roman" panose="02020603050405020304" pitchFamily="18" charset="0"/>
              </a:rPr>
              <a:t>LocationID</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 = 1 </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482600">
              <a:lnSpc>
                <a:spcPct val="107000"/>
              </a:lnSpc>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ORDER BY Date DESC, Time DESC </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482600">
              <a:lnSpc>
                <a:spcPct val="107000"/>
              </a:lnSpc>
              <a:spcAft>
                <a:spcPts val="800"/>
              </a:spcAft>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LIMIT 10;</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7" name="Picture 6">
            <a:extLst>
              <a:ext uri="{FF2B5EF4-FFF2-40B4-BE49-F238E27FC236}">
                <a16:creationId xmlns:a16="http://schemas.microsoft.com/office/drawing/2014/main" id="{717C84A8-5655-A128-76E9-802D28911F32}"/>
              </a:ext>
            </a:extLst>
          </p:cNvPr>
          <p:cNvPicPr>
            <a:picLocks noChangeAspect="1"/>
          </p:cNvPicPr>
          <p:nvPr/>
        </p:nvPicPr>
        <p:blipFill>
          <a:blip r:embed="rId3"/>
          <a:stretch>
            <a:fillRect/>
          </a:stretch>
        </p:blipFill>
        <p:spPr>
          <a:xfrm>
            <a:off x="1619250" y="4914492"/>
            <a:ext cx="3381375" cy="1710578"/>
          </a:xfrm>
          <a:prstGeom prst="rect">
            <a:avLst/>
          </a:prstGeom>
        </p:spPr>
      </p:pic>
    </p:spTree>
    <p:extLst>
      <p:ext uri="{BB962C8B-B14F-4D97-AF65-F5344CB8AC3E}">
        <p14:creationId xmlns:p14="http://schemas.microsoft.com/office/powerpoint/2010/main" val="218615053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D1DDC56-07A1-1A5C-017D-CA223292CBC4}"/>
              </a:ext>
            </a:extLst>
          </p:cNvPr>
          <p:cNvSpPr txBox="1"/>
          <p:nvPr/>
        </p:nvSpPr>
        <p:spPr>
          <a:xfrm>
            <a:off x="1095375" y="268336"/>
            <a:ext cx="9648825" cy="968278"/>
          </a:xfrm>
          <a:prstGeom prst="rect">
            <a:avLst/>
          </a:prstGeom>
          <a:noFill/>
        </p:spPr>
        <p:txBody>
          <a:bodyPr wrap="square">
            <a:spAutoFit/>
          </a:bodyPr>
          <a:lstStyle/>
          <a:p>
            <a:pPr lvl="0">
              <a:lnSpc>
                <a:spcPct val="107000"/>
              </a:lnSpc>
              <a:buSzPts val="2000"/>
            </a:pPr>
            <a:r>
              <a:rPr lang="en-IN" sz="1800" b="1" kern="100" dirty="0">
                <a:solidFill>
                  <a:srgbClr val="0D0D0D"/>
                </a:solidFill>
                <a:effectLst/>
                <a:latin typeface="Segoe UI" panose="020B0502040204020203" pitchFamily="34" charset="0"/>
                <a:ea typeface="Calibri" panose="020F0502020204030204" pitchFamily="34" charset="0"/>
                <a:cs typeface="Times New Roman" panose="02020603050405020304" pitchFamily="18" charset="0"/>
              </a:rPr>
              <a:t>19) Retrieve flood data for a specific date:</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482600">
              <a:lnSpc>
                <a:spcPct val="107000"/>
              </a:lnSpc>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SELECT * FROM </a:t>
            </a:r>
            <a:r>
              <a:rPr lang="en-US" sz="1800" b="1" kern="100" dirty="0" err="1">
                <a:effectLst/>
                <a:latin typeface="Calibri" panose="020F0502020204030204" pitchFamily="34" charset="0"/>
                <a:ea typeface="Calibri" panose="020F0502020204030204" pitchFamily="34" charset="0"/>
                <a:cs typeface="Times New Roman" panose="02020603050405020304" pitchFamily="18" charset="0"/>
              </a:rPr>
              <a:t>FloodData</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 </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482600">
              <a:lnSpc>
                <a:spcPct val="107000"/>
              </a:lnSpc>
              <a:spcAft>
                <a:spcPts val="800"/>
              </a:spcAft>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WHERE Date = '2022-01-01';</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AADE9A46-AF77-78DE-A9F8-F318D48D9561}"/>
              </a:ext>
            </a:extLst>
          </p:cNvPr>
          <p:cNvPicPr>
            <a:picLocks noChangeAspect="1"/>
          </p:cNvPicPr>
          <p:nvPr/>
        </p:nvPicPr>
        <p:blipFill>
          <a:blip r:embed="rId2"/>
          <a:stretch>
            <a:fillRect/>
          </a:stretch>
        </p:blipFill>
        <p:spPr>
          <a:xfrm>
            <a:off x="1539875" y="1236614"/>
            <a:ext cx="3708400" cy="1781810"/>
          </a:xfrm>
          <a:prstGeom prst="rect">
            <a:avLst/>
          </a:prstGeom>
        </p:spPr>
      </p:pic>
      <p:sp>
        <p:nvSpPr>
          <p:cNvPr id="6" name="TextBox 5">
            <a:extLst>
              <a:ext uri="{FF2B5EF4-FFF2-40B4-BE49-F238E27FC236}">
                <a16:creationId xmlns:a16="http://schemas.microsoft.com/office/drawing/2014/main" id="{BE15810C-CB1F-4045-B98E-AECA0EEA3D42}"/>
              </a:ext>
            </a:extLst>
          </p:cNvPr>
          <p:cNvSpPr txBox="1"/>
          <p:nvPr/>
        </p:nvSpPr>
        <p:spPr>
          <a:xfrm>
            <a:off x="1187449" y="3202036"/>
            <a:ext cx="9280525" cy="671915"/>
          </a:xfrm>
          <a:prstGeom prst="rect">
            <a:avLst/>
          </a:prstGeom>
          <a:noFill/>
        </p:spPr>
        <p:txBody>
          <a:bodyPr wrap="square">
            <a:spAutoFit/>
          </a:bodyPr>
          <a:lstStyle/>
          <a:p>
            <a:pPr lvl="0">
              <a:lnSpc>
                <a:spcPct val="107000"/>
              </a:lnSpc>
              <a:buSzPts val="2000"/>
            </a:pPr>
            <a:r>
              <a:rPr lang="en-IN" sz="1800" b="1" kern="100" dirty="0">
                <a:solidFill>
                  <a:srgbClr val="0D0D0D"/>
                </a:solidFill>
                <a:effectLst/>
                <a:latin typeface="Segoe UI" panose="020B0502040204020203" pitchFamily="34" charset="0"/>
                <a:ea typeface="Calibri" panose="020F0502020204030204" pitchFamily="34" charset="0"/>
                <a:cs typeface="Times New Roman" panose="02020603050405020304" pitchFamily="18" charset="0"/>
              </a:rPr>
              <a:t>20) Calculate the total duration of floods:</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482600">
              <a:lnSpc>
                <a:spcPct val="107000"/>
              </a:lnSpc>
              <a:spcAft>
                <a:spcPts val="800"/>
              </a:spcAft>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SELECT SUM(Duration) AS </a:t>
            </a:r>
            <a:r>
              <a:rPr lang="en-US" sz="1800" b="1" kern="100" dirty="0" err="1">
                <a:effectLst/>
                <a:latin typeface="Calibri" panose="020F0502020204030204" pitchFamily="34" charset="0"/>
                <a:ea typeface="Calibri" panose="020F0502020204030204" pitchFamily="34" charset="0"/>
                <a:cs typeface="Times New Roman" panose="02020603050405020304" pitchFamily="18" charset="0"/>
              </a:rPr>
              <a:t>TotalDuration</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 FROM </a:t>
            </a:r>
            <a:r>
              <a:rPr lang="en-US" sz="1800" b="1" kern="100" dirty="0" err="1">
                <a:effectLst/>
                <a:latin typeface="Calibri" panose="020F0502020204030204" pitchFamily="34" charset="0"/>
                <a:ea typeface="Calibri" panose="020F0502020204030204" pitchFamily="34" charset="0"/>
                <a:cs typeface="Times New Roman" panose="02020603050405020304" pitchFamily="18" charset="0"/>
              </a:rPr>
              <a:t>FloodData</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7" name="Picture 6">
            <a:extLst>
              <a:ext uri="{FF2B5EF4-FFF2-40B4-BE49-F238E27FC236}">
                <a16:creationId xmlns:a16="http://schemas.microsoft.com/office/drawing/2014/main" id="{B0CA8E1F-98B0-D033-2A50-9CDAE8ED71C4}"/>
              </a:ext>
            </a:extLst>
          </p:cNvPr>
          <p:cNvPicPr>
            <a:picLocks noChangeAspect="1"/>
          </p:cNvPicPr>
          <p:nvPr/>
        </p:nvPicPr>
        <p:blipFill>
          <a:blip r:embed="rId3"/>
          <a:stretch>
            <a:fillRect/>
          </a:stretch>
        </p:blipFill>
        <p:spPr>
          <a:xfrm>
            <a:off x="1589087" y="4057563"/>
            <a:ext cx="4330700" cy="2095500"/>
          </a:xfrm>
          <a:prstGeom prst="rect">
            <a:avLst/>
          </a:prstGeom>
        </p:spPr>
      </p:pic>
    </p:spTree>
    <p:extLst>
      <p:ext uri="{BB962C8B-B14F-4D97-AF65-F5344CB8AC3E}">
        <p14:creationId xmlns:p14="http://schemas.microsoft.com/office/powerpoint/2010/main" val="386114146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0AB4EFD-38F9-AB76-3EDA-5A9F89908983}"/>
              </a:ext>
            </a:extLst>
          </p:cNvPr>
          <p:cNvSpPr txBox="1"/>
          <p:nvPr/>
        </p:nvSpPr>
        <p:spPr>
          <a:xfrm>
            <a:off x="1323974" y="177304"/>
            <a:ext cx="9705975" cy="671915"/>
          </a:xfrm>
          <a:prstGeom prst="rect">
            <a:avLst/>
          </a:prstGeom>
          <a:noFill/>
        </p:spPr>
        <p:txBody>
          <a:bodyPr wrap="square">
            <a:spAutoFit/>
          </a:bodyPr>
          <a:lstStyle/>
          <a:p>
            <a:pPr lvl="0">
              <a:lnSpc>
                <a:spcPct val="107000"/>
              </a:lnSpc>
              <a:buSzPts val="2000"/>
            </a:pPr>
            <a:r>
              <a:rPr lang="en-IN" sz="1800" b="1" kern="100" dirty="0">
                <a:solidFill>
                  <a:srgbClr val="0D0D0D"/>
                </a:solidFill>
                <a:effectLst/>
                <a:latin typeface="Segoe UI" panose="020B0502040204020203" pitchFamily="34" charset="0"/>
                <a:ea typeface="Calibri" panose="020F0502020204030204" pitchFamily="34" charset="0"/>
                <a:cs typeface="Times New Roman" panose="02020603050405020304" pitchFamily="18" charset="0"/>
              </a:rPr>
              <a:t>21) Retrieve all early warning alerts with high alert levels:</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482600">
              <a:lnSpc>
                <a:spcPct val="107000"/>
              </a:lnSpc>
              <a:spcAft>
                <a:spcPts val="800"/>
              </a:spcAft>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SELECT * FROM </a:t>
            </a:r>
            <a:r>
              <a:rPr lang="en-US" sz="1800" b="1" kern="100" dirty="0" err="1">
                <a:effectLst/>
                <a:latin typeface="Calibri" panose="020F0502020204030204" pitchFamily="34" charset="0"/>
                <a:ea typeface="Calibri" panose="020F0502020204030204" pitchFamily="34" charset="0"/>
                <a:cs typeface="Times New Roman" panose="02020603050405020304" pitchFamily="18" charset="0"/>
              </a:rPr>
              <a:t>EarlyWarningAlert</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 WHERE </a:t>
            </a:r>
            <a:r>
              <a:rPr lang="en-US" sz="1800" b="1" kern="100" dirty="0" err="1">
                <a:effectLst/>
                <a:latin typeface="Calibri" panose="020F0502020204030204" pitchFamily="34" charset="0"/>
                <a:ea typeface="Calibri" panose="020F0502020204030204" pitchFamily="34" charset="0"/>
                <a:cs typeface="Times New Roman" panose="02020603050405020304" pitchFamily="18" charset="0"/>
              </a:rPr>
              <a:t>AlertLevel</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 = 'High';</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5CAF5692-E6C6-2B96-5422-6982DE7AC7D6}"/>
              </a:ext>
            </a:extLst>
          </p:cNvPr>
          <p:cNvPicPr>
            <a:picLocks noChangeAspect="1"/>
          </p:cNvPicPr>
          <p:nvPr/>
        </p:nvPicPr>
        <p:blipFill>
          <a:blip r:embed="rId2"/>
          <a:stretch>
            <a:fillRect/>
          </a:stretch>
        </p:blipFill>
        <p:spPr>
          <a:xfrm>
            <a:off x="1794192" y="1027430"/>
            <a:ext cx="3098165" cy="2098040"/>
          </a:xfrm>
          <a:prstGeom prst="rect">
            <a:avLst/>
          </a:prstGeom>
        </p:spPr>
      </p:pic>
      <p:sp>
        <p:nvSpPr>
          <p:cNvPr id="6" name="TextBox 5">
            <a:extLst>
              <a:ext uri="{FF2B5EF4-FFF2-40B4-BE49-F238E27FC236}">
                <a16:creationId xmlns:a16="http://schemas.microsoft.com/office/drawing/2014/main" id="{A41272BE-37DB-8A10-F306-2AEC946CD155}"/>
              </a:ext>
            </a:extLst>
          </p:cNvPr>
          <p:cNvSpPr txBox="1"/>
          <p:nvPr/>
        </p:nvSpPr>
        <p:spPr>
          <a:xfrm>
            <a:off x="1323973" y="3229523"/>
            <a:ext cx="10020301" cy="1264642"/>
          </a:xfrm>
          <a:prstGeom prst="rect">
            <a:avLst/>
          </a:prstGeom>
          <a:noFill/>
        </p:spPr>
        <p:txBody>
          <a:bodyPr wrap="square">
            <a:spAutoFit/>
          </a:bodyPr>
          <a:lstStyle/>
          <a:p>
            <a:pPr lvl="0">
              <a:lnSpc>
                <a:spcPct val="107000"/>
              </a:lnSpc>
              <a:buSzPts val="2000"/>
            </a:pPr>
            <a:r>
              <a:rPr lang="en-IN" sz="1800" b="1" kern="100" dirty="0">
                <a:solidFill>
                  <a:srgbClr val="0D0D0D"/>
                </a:solidFill>
                <a:effectLst/>
                <a:latin typeface="Segoe UI" panose="020B0502040204020203" pitchFamily="34" charset="0"/>
                <a:ea typeface="Calibri" panose="020F0502020204030204" pitchFamily="34" charset="0"/>
                <a:cs typeface="Times New Roman" panose="02020603050405020304" pitchFamily="18" charset="0"/>
              </a:rPr>
              <a:t>22) Count the number of preventive measures of each type:</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482600">
              <a:lnSpc>
                <a:spcPct val="107000"/>
              </a:lnSpc>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SELECT </a:t>
            </a:r>
            <a:r>
              <a:rPr lang="en-US" sz="1800" b="1" kern="100" dirty="0" err="1">
                <a:effectLst/>
                <a:latin typeface="Calibri" panose="020F0502020204030204" pitchFamily="34" charset="0"/>
                <a:ea typeface="Calibri" panose="020F0502020204030204" pitchFamily="34" charset="0"/>
                <a:cs typeface="Times New Roman" panose="02020603050405020304" pitchFamily="18" charset="0"/>
              </a:rPr>
              <a:t>MeasureType</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 COUNT(*) AS </a:t>
            </a:r>
            <a:r>
              <a:rPr lang="en-US" sz="1800" b="1" kern="100" dirty="0" err="1">
                <a:effectLst/>
                <a:latin typeface="Calibri" panose="020F0502020204030204" pitchFamily="34" charset="0"/>
                <a:ea typeface="Calibri" panose="020F0502020204030204" pitchFamily="34" charset="0"/>
                <a:cs typeface="Times New Roman" panose="02020603050405020304" pitchFamily="18" charset="0"/>
              </a:rPr>
              <a:t>MeasureCount</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 </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482600">
              <a:lnSpc>
                <a:spcPct val="107000"/>
              </a:lnSpc>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FROM </a:t>
            </a:r>
            <a:r>
              <a:rPr lang="en-US" sz="1800" b="1" kern="100" dirty="0" err="1">
                <a:effectLst/>
                <a:latin typeface="Calibri" panose="020F0502020204030204" pitchFamily="34" charset="0"/>
                <a:ea typeface="Calibri" panose="020F0502020204030204" pitchFamily="34" charset="0"/>
                <a:cs typeface="Times New Roman" panose="02020603050405020304" pitchFamily="18" charset="0"/>
              </a:rPr>
              <a:t>PreventiveMeasure</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 </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482600">
              <a:lnSpc>
                <a:spcPct val="107000"/>
              </a:lnSpc>
              <a:spcAft>
                <a:spcPts val="800"/>
              </a:spcAft>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GROUP BY </a:t>
            </a:r>
            <a:r>
              <a:rPr lang="en-US" sz="1800" b="1" kern="100" dirty="0" err="1">
                <a:effectLst/>
                <a:latin typeface="Calibri" panose="020F0502020204030204" pitchFamily="34" charset="0"/>
                <a:ea typeface="Calibri" panose="020F0502020204030204" pitchFamily="34" charset="0"/>
                <a:cs typeface="Times New Roman" panose="02020603050405020304" pitchFamily="18" charset="0"/>
              </a:rPr>
              <a:t>MeasureType</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7" name="Picture 6">
            <a:extLst>
              <a:ext uri="{FF2B5EF4-FFF2-40B4-BE49-F238E27FC236}">
                <a16:creationId xmlns:a16="http://schemas.microsoft.com/office/drawing/2014/main" id="{F6771C13-BA9E-5394-82C5-01DAF79432EA}"/>
              </a:ext>
            </a:extLst>
          </p:cNvPr>
          <p:cNvPicPr>
            <a:picLocks noChangeAspect="1"/>
          </p:cNvPicPr>
          <p:nvPr/>
        </p:nvPicPr>
        <p:blipFill>
          <a:blip r:embed="rId3"/>
          <a:stretch>
            <a:fillRect/>
          </a:stretch>
        </p:blipFill>
        <p:spPr>
          <a:xfrm>
            <a:off x="1803717" y="4435025"/>
            <a:ext cx="2616835" cy="2311400"/>
          </a:xfrm>
          <a:prstGeom prst="rect">
            <a:avLst/>
          </a:prstGeom>
        </p:spPr>
      </p:pic>
    </p:spTree>
    <p:extLst>
      <p:ext uri="{BB962C8B-B14F-4D97-AF65-F5344CB8AC3E}">
        <p14:creationId xmlns:p14="http://schemas.microsoft.com/office/powerpoint/2010/main" val="196383890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9D2C6CB-3225-E639-C46F-33A58AD6198F}"/>
              </a:ext>
            </a:extLst>
          </p:cNvPr>
          <p:cNvSpPr txBox="1"/>
          <p:nvPr/>
        </p:nvSpPr>
        <p:spPr>
          <a:xfrm>
            <a:off x="1076325" y="185741"/>
            <a:ext cx="10001250" cy="1264642"/>
          </a:xfrm>
          <a:prstGeom prst="rect">
            <a:avLst/>
          </a:prstGeom>
          <a:noFill/>
        </p:spPr>
        <p:txBody>
          <a:bodyPr wrap="square">
            <a:spAutoFit/>
          </a:bodyPr>
          <a:lstStyle/>
          <a:p>
            <a:pPr lvl="0">
              <a:lnSpc>
                <a:spcPct val="107000"/>
              </a:lnSpc>
              <a:buSzPts val="2000"/>
            </a:pPr>
            <a:r>
              <a:rPr lang="en-IN" sz="1800" b="1" kern="100" dirty="0">
                <a:solidFill>
                  <a:srgbClr val="0D0D0D"/>
                </a:solidFill>
                <a:effectLst/>
                <a:latin typeface="Segoe UI" panose="020B0502040204020203" pitchFamily="34" charset="0"/>
                <a:ea typeface="Calibri" panose="020F0502020204030204" pitchFamily="34" charset="0"/>
                <a:cs typeface="Times New Roman" panose="02020603050405020304" pitchFamily="18" charset="0"/>
              </a:rPr>
              <a:t>23) Retrieve residents' contact information for a specific region:</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482600">
              <a:lnSpc>
                <a:spcPct val="107000"/>
              </a:lnSpc>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SELECT Name, Address, </a:t>
            </a:r>
            <a:r>
              <a:rPr lang="en-US" sz="1800" b="1" kern="100" dirty="0" err="1">
                <a:effectLst/>
                <a:latin typeface="Calibri" panose="020F0502020204030204" pitchFamily="34" charset="0"/>
                <a:ea typeface="Calibri" panose="020F0502020204030204" pitchFamily="34" charset="0"/>
                <a:cs typeface="Times New Roman" panose="02020603050405020304" pitchFamily="18" charset="0"/>
              </a:rPr>
              <a:t>ContactNumber</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 </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482600">
              <a:lnSpc>
                <a:spcPct val="107000"/>
              </a:lnSpc>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FROM Resident </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482600">
              <a:lnSpc>
                <a:spcPct val="107000"/>
              </a:lnSpc>
              <a:spcAft>
                <a:spcPts val="800"/>
              </a:spcAft>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WHERE </a:t>
            </a:r>
            <a:r>
              <a:rPr lang="en-US" sz="1800" b="1" kern="100" dirty="0" err="1">
                <a:effectLst/>
                <a:latin typeface="Calibri" panose="020F0502020204030204" pitchFamily="34" charset="0"/>
                <a:ea typeface="Calibri" panose="020F0502020204030204" pitchFamily="34" charset="0"/>
                <a:cs typeface="Times New Roman" panose="02020603050405020304" pitchFamily="18" charset="0"/>
              </a:rPr>
              <a:t>LocationID</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 IN (SELECT </a:t>
            </a:r>
            <a:r>
              <a:rPr lang="en-US" sz="1800" b="1" kern="100" dirty="0" err="1">
                <a:effectLst/>
                <a:latin typeface="Calibri" panose="020F0502020204030204" pitchFamily="34" charset="0"/>
                <a:ea typeface="Calibri" panose="020F0502020204030204" pitchFamily="34" charset="0"/>
                <a:cs typeface="Times New Roman" panose="02020603050405020304" pitchFamily="18" charset="0"/>
              </a:rPr>
              <a:t>LocationID</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 FROM Location WHERE Region = 'New York');</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50842900-33CA-5911-5917-38EC3AC9A848}"/>
              </a:ext>
            </a:extLst>
          </p:cNvPr>
          <p:cNvPicPr>
            <a:picLocks noChangeAspect="1"/>
          </p:cNvPicPr>
          <p:nvPr/>
        </p:nvPicPr>
        <p:blipFill>
          <a:blip r:embed="rId2"/>
          <a:stretch>
            <a:fillRect/>
          </a:stretch>
        </p:blipFill>
        <p:spPr>
          <a:xfrm>
            <a:off x="1725295" y="1450383"/>
            <a:ext cx="5731510" cy="1835785"/>
          </a:xfrm>
          <a:prstGeom prst="rect">
            <a:avLst/>
          </a:prstGeom>
        </p:spPr>
      </p:pic>
      <p:sp>
        <p:nvSpPr>
          <p:cNvPr id="6" name="TextBox 5">
            <a:extLst>
              <a:ext uri="{FF2B5EF4-FFF2-40B4-BE49-F238E27FC236}">
                <a16:creationId xmlns:a16="http://schemas.microsoft.com/office/drawing/2014/main" id="{825905A6-447D-EE05-E94B-989F7F62502E}"/>
              </a:ext>
            </a:extLst>
          </p:cNvPr>
          <p:cNvSpPr txBox="1"/>
          <p:nvPr/>
        </p:nvSpPr>
        <p:spPr>
          <a:xfrm>
            <a:off x="1247775" y="3429000"/>
            <a:ext cx="9315450" cy="968278"/>
          </a:xfrm>
          <a:prstGeom prst="rect">
            <a:avLst/>
          </a:prstGeom>
          <a:noFill/>
        </p:spPr>
        <p:txBody>
          <a:bodyPr wrap="square">
            <a:spAutoFit/>
          </a:bodyPr>
          <a:lstStyle/>
          <a:p>
            <a:pPr lvl="0">
              <a:lnSpc>
                <a:spcPct val="107000"/>
              </a:lnSpc>
              <a:buSzPts val="2000"/>
            </a:pPr>
            <a:r>
              <a:rPr lang="en-IN" sz="1800" b="1" kern="100" dirty="0">
                <a:solidFill>
                  <a:srgbClr val="0D0D0D"/>
                </a:solidFill>
                <a:effectLst/>
                <a:latin typeface="Segoe UI" panose="020B0502040204020203" pitchFamily="34" charset="0"/>
                <a:ea typeface="Calibri" panose="020F0502020204030204" pitchFamily="34" charset="0"/>
                <a:cs typeface="Times New Roman" panose="02020603050405020304" pitchFamily="18" charset="0"/>
              </a:rPr>
              <a:t>24) Retrieve emergency response plans activated after a specific date:</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482600">
              <a:lnSpc>
                <a:spcPct val="107000"/>
              </a:lnSpc>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SELECT * FROM </a:t>
            </a:r>
            <a:r>
              <a:rPr lang="en-US" sz="1800" b="1" kern="100" dirty="0" err="1">
                <a:effectLst/>
                <a:latin typeface="Calibri" panose="020F0502020204030204" pitchFamily="34" charset="0"/>
                <a:ea typeface="Calibri" panose="020F0502020204030204" pitchFamily="34" charset="0"/>
                <a:cs typeface="Times New Roman" panose="02020603050405020304" pitchFamily="18" charset="0"/>
              </a:rPr>
              <a:t>EmergencyResponse</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 </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482600">
              <a:lnSpc>
                <a:spcPct val="107000"/>
              </a:lnSpc>
              <a:spcAft>
                <a:spcPts val="800"/>
              </a:spcAft>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WHERE </a:t>
            </a:r>
            <a:r>
              <a:rPr lang="en-US" sz="1800" b="1" kern="100" dirty="0" err="1">
                <a:effectLst/>
                <a:latin typeface="Calibri" panose="020F0502020204030204" pitchFamily="34" charset="0"/>
                <a:ea typeface="Calibri" panose="020F0502020204030204" pitchFamily="34" charset="0"/>
                <a:cs typeface="Times New Roman" panose="02020603050405020304" pitchFamily="18" charset="0"/>
              </a:rPr>
              <a:t>ActivationDate</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 &gt; '2022-01-01';</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8" name="Picture 7">
            <a:extLst>
              <a:ext uri="{FF2B5EF4-FFF2-40B4-BE49-F238E27FC236}">
                <a16:creationId xmlns:a16="http://schemas.microsoft.com/office/drawing/2014/main" id="{C61B07A4-92CB-6B71-53CD-C24CB61F0857}"/>
              </a:ext>
            </a:extLst>
          </p:cNvPr>
          <p:cNvPicPr>
            <a:picLocks noChangeAspect="1"/>
          </p:cNvPicPr>
          <p:nvPr/>
        </p:nvPicPr>
        <p:blipFill>
          <a:blip r:embed="rId3"/>
          <a:stretch>
            <a:fillRect/>
          </a:stretch>
        </p:blipFill>
        <p:spPr>
          <a:xfrm>
            <a:off x="1975962" y="4458970"/>
            <a:ext cx="2684938" cy="2288540"/>
          </a:xfrm>
          <a:prstGeom prst="rect">
            <a:avLst/>
          </a:prstGeom>
        </p:spPr>
      </p:pic>
    </p:spTree>
    <p:extLst>
      <p:ext uri="{BB962C8B-B14F-4D97-AF65-F5344CB8AC3E}">
        <p14:creationId xmlns:p14="http://schemas.microsoft.com/office/powerpoint/2010/main" val="382216409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F9625E4-86B2-4FBF-9E4D-870278FE05C0}"/>
              </a:ext>
            </a:extLst>
          </p:cNvPr>
          <p:cNvSpPr txBox="1"/>
          <p:nvPr/>
        </p:nvSpPr>
        <p:spPr>
          <a:xfrm>
            <a:off x="1190625" y="300041"/>
            <a:ext cx="10153650" cy="1561005"/>
          </a:xfrm>
          <a:prstGeom prst="rect">
            <a:avLst/>
          </a:prstGeom>
          <a:noFill/>
        </p:spPr>
        <p:txBody>
          <a:bodyPr wrap="square">
            <a:spAutoFit/>
          </a:bodyPr>
          <a:lstStyle/>
          <a:p>
            <a:pPr lvl="0">
              <a:lnSpc>
                <a:spcPct val="107000"/>
              </a:lnSpc>
              <a:buSzPts val="2000"/>
            </a:pPr>
            <a:r>
              <a:rPr lang="en-IN" sz="1800" b="1" kern="100" dirty="0">
                <a:solidFill>
                  <a:srgbClr val="0D0D0D"/>
                </a:solidFill>
                <a:effectLst/>
                <a:latin typeface="Segoe UI" panose="020B0502040204020203" pitchFamily="34" charset="0"/>
                <a:ea typeface="Calibri" panose="020F0502020204030204" pitchFamily="34" charset="0"/>
                <a:cs typeface="Times New Roman" panose="02020603050405020304" pitchFamily="18" charset="0"/>
              </a:rPr>
              <a:t>25) Retrieve evacuation </a:t>
            </a:r>
            <a:r>
              <a:rPr lang="en-IN" sz="1800" b="1" kern="100" dirty="0" err="1">
                <a:solidFill>
                  <a:srgbClr val="0D0D0D"/>
                </a:solidFill>
                <a:effectLst/>
                <a:latin typeface="Segoe UI" panose="020B0502040204020203" pitchFamily="34" charset="0"/>
                <a:ea typeface="Calibri" panose="020F0502020204030204" pitchFamily="34" charset="0"/>
                <a:cs typeface="Times New Roman" panose="02020603050405020304" pitchFamily="18" charset="0"/>
              </a:rPr>
              <a:t>centers</a:t>
            </a:r>
            <a:r>
              <a:rPr lang="en-IN" sz="1800" b="1" kern="100" dirty="0">
                <a:solidFill>
                  <a:srgbClr val="0D0D0D"/>
                </a:solidFill>
                <a:effectLst/>
                <a:latin typeface="Segoe UI" panose="020B0502040204020203" pitchFamily="34" charset="0"/>
                <a:ea typeface="Calibri" panose="020F0502020204030204" pitchFamily="34" charset="0"/>
                <a:cs typeface="Times New Roman" panose="02020603050405020304" pitchFamily="18" charset="0"/>
              </a:rPr>
              <a:t> with capacity greater than 300 and located in low elevation areas:</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482600">
              <a:lnSpc>
                <a:spcPct val="107000"/>
              </a:lnSpc>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SELECT * FROM </a:t>
            </a:r>
            <a:r>
              <a:rPr lang="en-US" sz="1800" b="1" kern="100" dirty="0" err="1">
                <a:effectLst/>
                <a:latin typeface="Calibri" panose="020F0502020204030204" pitchFamily="34" charset="0"/>
                <a:ea typeface="Calibri" panose="020F0502020204030204" pitchFamily="34" charset="0"/>
                <a:cs typeface="Times New Roman" panose="02020603050405020304" pitchFamily="18" charset="0"/>
              </a:rPr>
              <a:t>EvacuationCenter</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 </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482600">
              <a:lnSpc>
                <a:spcPct val="107000"/>
              </a:lnSpc>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WHERE Capacity &gt; 300 </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482600">
              <a:lnSpc>
                <a:spcPct val="107000"/>
              </a:lnSpc>
              <a:spcAft>
                <a:spcPts val="800"/>
              </a:spcAft>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AND </a:t>
            </a:r>
            <a:r>
              <a:rPr lang="en-US" sz="1800" b="1" kern="100" dirty="0" err="1">
                <a:effectLst/>
                <a:latin typeface="Calibri" panose="020F0502020204030204" pitchFamily="34" charset="0"/>
                <a:ea typeface="Calibri" panose="020F0502020204030204" pitchFamily="34" charset="0"/>
                <a:cs typeface="Times New Roman" panose="02020603050405020304" pitchFamily="18" charset="0"/>
              </a:rPr>
              <a:t>LocationID</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 IN (SELECT </a:t>
            </a:r>
            <a:r>
              <a:rPr lang="en-US" sz="1800" b="1" kern="100" dirty="0" err="1">
                <a:effectLst/>
                <a:latin typeface="Calibri" panose="020F0502020204030204" pitchFamily="34" charset="0"/>
                <a:ea typeface="Calibri" panose="020F0502020204030204" pitchFamily="34" charset="0"/>
                <a:cs typeface="Times New Roman" panose="02020603050405020304" pitchFamily="18" charset="0"/>
              </a:rPr>
              <a:t>LocationID</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 FROM Location WHERE Elevation &lt; 15);</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28B1E894-BE96-7786-724E-534653065B7E}"/>
              </a:ext>
            </a:extLst>
          </p:cNvPr>
          <p:cNvPicPr>
            <a:picLocks noChangeAspect="1"/>
          </p:cNvPicPr>
          <p:nvPr/>
        </p:nvPicPr>
        <p:blipFill>
          <a:blip r:embed="rId2"/>
          <a:stretch>
            <a:fillRect/>
          </a:stretch>
        </p:blipFill>
        <p:spPr>
          <a:xfrm>
            <a:off x="1800542" y="1861046"/>
            <a:ext cx="3885565" cy="1669415"/>
          </a:xfrm>
          <a:prstGeom prst="rect">
            <a:avLst/>
          </a:prstGeom>
        </p:spPr>
      </p:pic>
      <p:sp>
        <p:nvSpPr>
          <p:cNvPr id="6" name="TextBox 5">
            <a:extLst>
              <a:ext uri="{FF2B5EF4-FFF2-40B4-BE49-F238E27FC236}">
                <a16:creationId xmlns:a16="http://schemas.microsoft.com/office/drawing/2014/main" id="{2FA9A349-DF27-4110-3AF4-AE6E4D3BEB6F}"/>
              </a:ext>
            </a:extLst>
          </p:cNvPr>
          <p:cNvSpPr txBox="1"/>
          <p:nvPr/>
        </p:nvSpPr>
        <p:spPr>
          <a:xfrm>
            <a:off x="1428749" y="3530461"/>
            <a:ext cx="9772651" cy="1561005"/>
          </a:xfrm>
          <a:prstGeom prst="rect">
            <a:avLst/>
          </a:prstGeom>
          <a:noFill/>
        </p:spPr>
        <p:txBody>
          <a:bodyPr wrap="square">
            <a:spAutoFit/>
          </a:bodyPr>
          <a:lstStyle/>
          <a:p>
            <a:pPr lvl="0">
              <a:lnSpc>
                <a:spcPct val="107000"/>
              </a:lnSpc>
              <a:buSzPts val="2000"/>
            </a:pPr>
            <a:r>
              <a:rPr lang="en-IN" sz="1800" b="1" kern="100" dirty="0">
                <a:solidFill>
                  <a:srgbClr val="0D0D0D"/>
                </a:solidFill>
                <a:effectLst/>
                <a:latin typeface="Segoe UI" panose="020B0502040204020203" pitchFamily="34" charset="0"/>
                <a:ea typeface="Calibri" panose="020F0502020204030204" pitchFamily="34" charset="0"/>
                <a:cs typeface="Times New Roman" panose="02020603050405020304" pitchFamily="18" charset="0"/>
              </a:rPr>
              <a:t>26) Retrieve recent emergency response logs with flood-related details:</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482600">
              <a:lnSpc>
                <a:spcPct val="107000"/>
              </a:lnSpc>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SELECT * FROM </a:t>
            </a:r>
            <a:r>
              <a:rPr lang="en-US" sz="1800" b="1" kern="100" dirty="0" err="1">
                <a:effectLst/>
                <a:latin typeface="Calibri" panose="020F0502020204030204" pitchFamily="34" charset="0"/>
                <a:ea typeface="Calibri" panose="020F0502020204030204" pitchFamily="34" charset="0"/>
                <a:cs typeface="Times New Roman" panose="02020603050405020304" pitchFamily="18" charset="0"/>
              </a:rPr>
              <a:t>EmergencyResponseLog</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 </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482600">
              <a:lnSpc>
                <a:spcPct val="107000"/>
              </a:lnSpc>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WHERE </a:t>
            </a:r>
            <a:r>
              <a:rPr lang="en-US" sz="1800" b="1" kern="100" dirty="0" err="1">
                <a:effectLst/>
                <a:latin typeface="Calibri" panose="020F0502020204030204" pitchFamily="34" charset="0"/>
                <a:ea typeface="Calibri" panose="020F0502020204030204" pitchFamily="34" charset="0"/>
                <a:cs typeface="Times New Roman" panose="02020603050405020304" pitchFamily="18" charset="0"/>
              </a:rPr>
              <a:t>LogDetails</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 LIKE '%flood%' </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482600">
              <a:lnSpc>
                <a:spcPct val="107000"/>
              </a:lnSpc>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ORDER BY Date DESC, Time DESC </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482600">
              <a:lnSpc>
                <a:spcPct val="107000"/>
              </a:lnSpc>
              <a:spcAft>
                <a:spcPts val="800"/>
              </a:spcAft>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LIMIT 10;</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7" name="Picture 6">
            <a:extLst>
              <a:ext uri="{FF2B5EF4-FFF2-40B4-BE49-F238E27FC236}">
                <a16:creationId xmlns:a16="http://schemas.microsoft.com/office/drawing/2014/main" id="{563FC0E0-2B25-0683-C32F-BEEE1261AD59}"/>
              </a:ext>
            </a:extLst>
          </p:cNvPr>
          <p:cNvPicPr>
            <a:picLocks noChangeAspect="1"/>
          </p:cNvPicPr>
          <p:nvPr/>
        </p:nvPicPr>
        <p:blipFill>
          <a:blip r:embed="rId3"/>
          <a:stretch>
            <a:fillRect/>
          </a:stretch>
        </p:blipFill>
        <p:spPr>
          <a:xfrm>
            <a:off x="1834832" y="5181636"/>
            <a:ext cx="3851275" cy="1579245"/>
          </a:xfrm>
          <a:prstGeom prst="rect">
            <a:avLst/>
          </a:prstGeom>
        </p:spPr>
      </p:pic>
    </p:spTree>
    <p:extLst>
      <p:ext uri="{BB962C8B-B14F-4D97-AF65-F5344CB8AC3E}">
        <p14:creationId xmlns:p14="http://schemas.microsoft.com/office/powerpoint/2010/main" val="338351579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CFC7933-0791-E934-2F76-AEE58947AA9E}"/>
              </a:ext>
            </a:extLst>
          </p:cNvPr>
          <p:cNvSpPr txBox="1"/>
          <p:nvPr/>
        </p:nvSpPr>
        <p:spPr>
          <a:xfrm>
            <a:off x="1171574" y="210098"/>
            <a:ext cx="10106025" cy="1264642"/>
          </a:xfrm>
          <a:prstGeom prst="rect">
            <a:avLst/>
          </a:prstGeom>
          <a:noFill/>
        </p:spPr>
        <p:txBody>
          <a:bodyPr wrap="square">
            <a:spAutoFit/>
          </a:bodyPr>
          <a:lstStyle/>
          <a:p>
            <a:pPr lvl="0">
              <a:lnSpc>
                <a:spcPct val="107000"/>
              </a:lnSpc>
              <a:buSzPts val="2000"/>
            </a:pPr>
            <a:r>
              <a:rPr lang="en-IN" sz="1800" b="1" kern="100" dirty="0">
                <a:solidFill>
                  <a:srgbClr val="0D0D0D"/>
                </a:solidFill>
                <a:effectLst/>
                <a:latin typeface="Segoe UI" panose="020B0502040204020203" pitchFamily="34" charset="0"/>
                <a:ea typeface="Calibri" panose="020F0502020204030204" pitchFamily="34" charset="0"/>
                <a:cs typeface="Times New Roman" panose="02020603050405020304" pitchFamily="18" charset="0"/>
              </a:rPr>
              <a:t>27) Retrieve flood data with magnitude greater than 3 and duration more than 24 hours:</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482600">
              <a:lnSpc>
                <a:spcPct val="107000"/>
              </a:lnSpc>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SELECT * FROM </a:t>
            </a:r>
            <a:r>
              <a:rPr lang="en-US" sz="1800" b="1" kern="100" dirty="0" err="1">
                <a:effectLst/>
                <a:latin typeface="Calibri" panose="020F0502020204030204" pitchFamily="34" charset="0"/>
                <a:ea typeface="Calibri" panose="020F0502020204030204" pitchFamily="34" charset="0"/>
                <a:cs typeface="Times New Roman" panose="02020603050405020304" pitchFamily="18" charset="0"/>
              </a:rPr>
              <a:t>FloodData</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 </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482600">
              <a:lnSpc>
                <a:spcPct val="107000"/>
              </a:lnSpc>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WHERE Magnitude &gt; 3 </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482600">
              <a:lnSpc>
                <a:spcPct val="107000"/>
              </a:lnSpc>
              <a:spcAft>
                <a:spcPts val="800"/>
              </a:spcAft>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AND Duration &gt; 24;</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5C2FF2C0-5A55-1759-EEBA-9BDDE22216F6}"/>
              </a:ext>
            </a:extLst>
          </p:cNvPr>
          <p:cNvPicPr>
            <a:picLocks noChangeAspect="1"/>
          </p:cNvPicPr>
          <p:nvPr/>
        </p:nvPicPr>
        <p:blipFill>
          <a:blip r:embed="rId2"/>
          <a:stretch>
            <a:fillRect/>
          </a:stretch>
        </p:blipFill>
        <p:spPr>
          <a:xfrm>
            <a:off x="1668780" y="1474740"/>
            <a:ext cx="2827020" cy="2285906"/>
          </a:xfrm>
          <a:prstGeom prst="rect">
            <a:avLst/>
          </a:prstGeom>
        </p:spPr>
      </p:pic>
      <p:sp>
        <p:nvSpPr>
          <p:cNvPr id="6" name="TextBox 5">
            <a:extLst>
              <a:ext uri="{FF2B5EF4-FFF2-40B4-BE49-F238E27FC236}">
                <a16:creationId xmlns:a16="http://schemas.microsoft.com/office/drawing/2014/main" id="{D8A8703D-A2A5-2350-213D-D707655DB1EE}"/>
              </a:ext>
            </a:extLst>
          </p:cNvPr>
          <p:cNvSpPr txBox="1"/>
          <p:nvPr/>
        </p:nvSpPr>
        <p:spPr>
          <a:xfrm>
            <a:off x="1171574" y="3761192"/>
            <a:ext cx="10296525" cy="968278"/>
          </a:xfrm>
          <a:prstGeom prst="rect">
            <a:avLst/>
          </a:prstGeom>
          <a:noFill/>
        </p:spPr>
        <p:txBody>
          <a:bodyPr wrap="square">
            <a:spAutoFit/>
          </a:bodyPr>
          <a:lstStyle/>
          <a:p>
            <a:pPr lvl="0">
              <a:lnSpc>
                <a:spcPct val="107000"/>
              </a:lnSpc>
              <a:buSzPts val="2000"/>
            </a:pPr>
            <a:r>
              <a:rPr lang="en-IN" sz="1800" b="1" kern="100" dirty="0">
                <a:solidFill>
                  <a:srgbClr val="0D0D0D"/>
                </a:solidFill>
                <a:effectLst/>
                <a:latin typeface="Segoe UI" panose="020B0502040204020203" pitchFamily="34" charset="0"/>
                <a:ea typeface="Calibri" panose="020F0502020204030204" pitchFamily="34" charset="0"/>
                <a:cs typeface="Times New Roman" panose="02020603050405020304" pitchFamily="18" charset="0"/>
              </a:rPr>
              <a:t>28) Retrieve preventive measures implemented after a specific date:</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482600">
              <a:lnSpc>
                <a:spcPct val="107000"/>
              </a:lnSpc>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SELECT * FROM </a:t>
            </a:r>
            <a:r>
              <a:rPr lang="en-US" sz="1800" b="1" kern="100" dirty="0" err="1">
                <a:effectLst/>
                <a:latin typeface="Calibri" panose="020F0502020204030204" pitchFamily="34" charset="0"/>
                <a:ea typeface="Calibri" panose="020F0502020204030204" pitchFamily="34" charset="0"/>
                <a:cs typeface="Times New Roman" panose="02020603050405020304" pitchFamily="18" charset="0"/>
              </a:rPr>
              <a:t>PreventiveMeasure</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 </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482600">
              <a:lnSpc>
                <a:spcPct val="107000"/>
              </a:lnSpc>
              <a:spcAft>
                <a:spcPts val="800"/>
              </a:spcAft>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WHERE </a:t>
            </a:r>
            <a:r>
              <a:rPr lang="en-US" sz="1800" b="1" kern="100" dirty="0" err="1">
                <a:effectLst/>
                <a:latin typeface="Calibri" panose="020F0502020204030204" pitchFamily="34" charset="0"/>
                <a:ea typeface="Calibri" panose="020F0502020204030204" pitchFamily="34" charset="0"/>
                <a:cs typeface="Times New Roman" panose="02020603050405020304" pitchFamily="18" charset="0"/>
              </a:rPr>
              <a:t>ImplementationDate</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 &gt; '2022-01-01';</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7" name="Picture 6">
            <a:extLst>
              <a:ext uri="{FF2B5EF4-FFF2-40B4-BE49-F238E27FC236}">
                <a16:creationId xmlns:a16="http://schemas.microsoft.com/office/drawing/2014/main" id="{E3C8DE2F-306B-3535-6152-03EA1B174CFD}"/>
              </a:ext>
            </a:extLst>
          </p:cNvPr>
          <p:cNvPicPr>
            <a:picLocks noChangeAspect="1"/>
          </p:cNvPicPr>
          <p:nvPr/>
        </p:nvPicPr>
        <p:blipFill>
          <a:blip r:embed="rId3"/>
          <a:stretch>
            <a:fillRect/>
          </a:stretch>
        </p:blipFill>
        <p:spPr>
          <a:xfrm>
            <a:off x="1668779" y="4729470"/>
            <a:ext cx="2931795" cy="2056274"/>
          </a:xfrm>
          <a:prstGeom prst="rect">
            <a:avLst/>
          </a:prstGeom>
        </p:spPr>
      </p:pic>
    </p:spTree>
    <p:extLst>
      <p:ext uri="{BB962C8B-B14F-4D97-AF65-F5344CB8AC3E}">
        <p14:creationId xmlns:p14="http://schemas.microsoft.com/office/powerpoint/2010/main" val="261509614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9048482-E0E5-3995-A587-09B57F18F6F4}"/>
              </a:ext>
            </a:extLst>
          </p:cNvPr>
          <p:cNvSpPr txBox="1"/>
          <p:nvPr/>
        </p:nvSpPr>
        <p:spPr>
          <a:xfrm>
            <a:off x="1066799" y="133898"/>
            <a:ext cx="10277475" cy="968278"/>
          </a:xfrm>
          <a:prstGeom prst="rect">
            <a:avLst/>
          </a:prstGeom>
          <a:noFill/>
        </p:spPr>
        <p:txBody>
          <a:bodyPr wrap="square">
            <a:spAutoFit/>
          </a:bodyPr>
          <a:lstStyle/>
          <a:p>
            <a:pPr lvl="0">
              <a:lnSpc>
                <a:spcPct val="107000"/>
              </a:lnSpc>
              <a:buSzPts val="2000"/>
            </a:pPr>
            <a:r>
              <a:rPr lang="en-IN" sz="1800" b="1" kern="100" dirty="0">
                <a:solidFill>
                  <a:srgbClr val="0D0D0D"/>
                </a:solidFill>
                <a:effectLst/>
                <a:latin typeface="Segoe UI" panose="020B0502040204020203" pitchFamily="34" charset="0"/>
                <a:ea typeface="Calibri" panose="020F0502020204030204" pitchFamily="34" charset="0"/>
                <a:cs typeface="Times New Roman" panose="02020603050405020304" pitchFamily="18" charset="0"/>
              </a:rPr>
              <a:t>29) Retrieve residents' contact information for low elevation areas:</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482600">
              <a:lnSpc>
                <a:spcPct val="107000"/>
              </a:lnSpc>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SELECT * FROM Resident </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482600">
              <a:lnSpc>
                <a:spcPct val="107000"/>
              </a:lnSpc>
              <a:spcAft>
                <a:spcPts val="800"/>
              </a:spcAft>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WHERE </a:t>
            </a:r>
            <a:r>
              <a:rPr lang="en-US" sz="1800" b="1" kern="100" dirty="0" err="1">
                <a:effectLst/>
                <a:latin typeface="Calibri" panose="020F0502020204030204" pitchFamily="34" charset="0"/>
                <a:ea typeface="Calibri" panose="020F0502020204030204" pitchFamily="34" charset="0"/>
                <a:cs typeface="Times New Roman" panose="02020603050405020304" pitchFamily="18" charset="0"/>
              </a:rPr>
              <a:t>LocationID</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 IN (SELECT </a:t>
            </a:r>
            <a:r>
              <a:rPr lang="en-US" sz="1800" b="1" kern="100" dirty="0" err="1">
                <a:effectLst/>
                <a:latin typeface="Calibri" panose="020F0502020204030204" pitchFamily="34" charset="0"/>
                <a:ea typeface="Calibri" panose="020F0502020204030204" pitchFamily="34" charset="0"/>
                <a:cs typeface="Times New Roman" panose="02020603050405020304" pitchFamily="18" charset="0"/>
              </a:rPr>
              <a:t>LocationID</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 FROM Location WHERE Elevation &lt; 15);</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AB0844D8-1AA5-A4E1-F196-57E7489E5698}"/>
              </a:ext>
            </a:extLst>
          </p:cNvPr>
          <p:cNvPicPr>
            <a:picLocks noChangeAspect="1"/>
          </p:cNvPicPr>
          <p:nvPr/>
        </p:nvPicPr>
        <p:blipFill>
          <a:blip r:embed="rId2"/>
          <a:stretch>
            <a:fillRect/>
          </a:stretch>
        </p:blipFill>
        <p:spPr>
          <a:xfrm>
            <a:off x="1671002" y="1102176"/>
            <a:ext cx="4068445" cy="2077720"/>
          </a:xfrm>
          <a:prstGeom prst="rect">
            <a:avLst/>
          </a:prstGeom>
        </p:spPr>
      </p:pic>
      <p:sp>
        <p:nvSpPr>
          <p:cNvPr id="6" name="TextBox 5">
            <a:extLst>
              <a:ext uri="{FF2B5EF4-FFF2-40B4-BE49-F238E27FC236}">
                <a16:creationId xmlns:a16="http://schemas.microsoft.com/office/drawing/2014/main" id="{6BC35ED4-2D79-87D7-7704-55D3ACC457B3}"/>
              </a:ext>
            </a:extLst>
          </p:cNvPr>
          <p:cNvSpPr txBox="1"/>
          <p:nvPr/>
        </p:nvSpPr>
        <p:spPr>
          <a:xfrm>
            <a:off x="1333499" y="3247485"/>
            <a:ext cx="10277475" cy="1857368"/>
          </a:xfrm>
          <a:prstGeom prst="rect">
            <a:avLst/>
          </a:prstGeom>
          <a:noFill/>
        </p:spPr>
        <p:txBody>
          <a:bodyPr wrap="square">
            <a:spAutoFit/>
          </a:bodyPr>
          <a:lstStyle/>
          <a:p>
            <a:pPr lvl="0">
              <a:lnSpc>
                <a:spcPct val="107000"/>
              </a:lnSpc>
              <a:buSzPts val="2000"/>
            </a:pPr>
            <a:r>
              <a:rPr lang="en-IN" sz="1800" b="1" kern="100" dirty="0">
                <a:solidFill>
                  <a:srgbClr val="0D0D0D"/>
                </a:solidFill>
                <a:effectLst/>
                <a:latin typeface="Segoe UI" panose="020B0502040204020203" pitchFamily="34" charset="0"/>
                <a:ea typeface="Calibri" panose="020F0502020204030204" pitchFamily="34" charset="0"/>
                <a:cs typeface="Times New Roman" panose="02020603050405020304" pitchFamily="18" charset="0"/>
              </a:rPr>
              <a:t>30) Retrieve authorities responsible for issuing high alert early warning alerts:</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482600">
              <a:lnSpc>
                <a:spcPct val="107000"/>
              </a:lnSpc>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SELECT * FROM Authority </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482600">
              <a:lnSpc>
                <a:spcPct val="107000"/>
              </a:lnSpc>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WHERE </a:t>
            </a:r>
            <a:r>
              <a:rPr lang="en-US" sz="1800" b="1" kern="100" dirty="0" err="1">
                <a:effectLst/>
                <a:latin typeface="Calibri" panose="020F0502020204030204" pitchFamily="34" charset="0"/>
                <a:ea typeface="Calibri" panose="020F0502020204030204" pitchFamily="34" charset="0"/>
                <a:cs typeface="Times New Roman" panose="02020603050405020304" pitchFamily="18" charset="0"/>
              </a:rPr>
              <a:t>LocationID</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 IN (</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482600">
              <a:lnSpc>
                <a:spcPct val="107000"/>
              </a:lnSpc>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    SELECT </a:t>
            </a:r>
            <a:r>
              <a:rPr lang="en-US" sz="1800" b="1" kern="100" dirty="0" err="1">
                <a:effectLst/>
                <a:latin typeface="Calibri" panose="020F0502020204030204" pitchFamily="34" charset="0"/>
                <a:ea typeface="Calibri" panose="020F0502020204030204" pitchFamily="34" charset="0"/>
                <a:cs typeface="Times New Roman" panose="02020603050405020304" pitchFamily="18" charset="0"/>
              </a:rPr>
              <a:t>LocationID</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 </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482600">
              <a:lnSpc>
                <a:spcPct val="107000"/>
              </a:lnSpc>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    FROM </a:t>
            </a:r>
            <a:r>
              <a:rPr lang="en-US" sz="1800" b="1" kern="100" dirty="0" err="1">
                <a:effectLst/>
                <a:latin typeface="Calibri" panose="020F0502020204030204" pitchFamily="34" charset="0"/>
                <a:ea typeface="Calibri" panose="020F0502020204030204" pitchFamily="34" charset="0"/>
                <a:cs typeface="Times New Roman" panose="02020603050405020304" pitchFamily="18" charset="0"/>
              </a:rPr>
              <a:t>EarlyWarningAlert</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 </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482600">
              <a:lnSpc>
                <a:spcPct val="107000"/>
              </a:lnSpc>
              <a:spcAft>
                <a:spcPts val="800"/>
              </a:spcAft>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    WHERE </a:t>
            </a:r>
            <a:r>
              <a:rPr lang="en-US" sz="1800" b="1" kern="100" dirty="0" err="1">
                <a:effectLst/>
                <a:latin typeface="Calibri" panose="020F0502020204030204" pitchFamily="34" charset="0"/>
                <a:ea typeface="Calibri" panose="020F0502020204030204" pitchFamily="34" charset="0"/>
                <a:cs typeface="Times New Roman" panose="02020603050405020304" pitchFamily="18" charset="0"/>
              </a:rPr>
              <a:t>AlertLevel</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 = 'High'</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7" name="Picture 6">
            <a:extLst>
              <a:ext uri="{FF2B5EF4-FFF2-40B4-BE49-F238E27FC236}">
                <a16:creationId xmlns:a16="http://schemas.microsoft.com/office/drawing/2014/main" id="{D70B5200-F561-6241-89BE-C6FEE4BD4927}"/>
              </a:ext>
            </a:extLst>
          </p:cNvPr>
          <p:cNvPicPr>
            <a:picLocks noChangeAspect="1"/>
          </p:cNvPicPr>
          <p:nvPr/>
        </p:nvPicPr>
        <p:blipFill>
          <a:blip r:embed="rId3"/>
          <a:stretch>
            <a:fillRect/>
          </a:stretch>
        </p:blipFill>
        <p:spPr>
          <a:xfrm>
            <a:off x="4991099" y="3962400"/>
            <a:ext cx="4143149" cy="2495550"/>
          </a:xfrm>
          <a:prstGeom prst="rect">
            <a:avLst/>
          </a:prstGeom>
        </p:spPr>
      </p:pic>
    </p:spTree>
    <p:extLst>
      <p:ext uri="{BB962C8B-B14F-4D97-AF65-F5344CB8AC3E}">
        <p14:creationId xmlns:p14="http://schemas.microsoft.com/office/powerpoint/2010/main" val="12699418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69C8F0B-3A55-0D34-FEB6-AFAAF5F67EFF}"/>
              </a:ext>
            </a:extLst>
          </p:cNvPr>
          <p:cNvSpPr txBox="1"/>
          <p:nvPr/>
        </p:nvSpPr>
        <p:spPr>
          <a:xfrm>
            <a:off x="923026" y="25360"/>
            <a:ext cx="6493534" cy="7017306"/>
          </a:xfrm>
          <a:prstGeom prst="rect">
            <a:avLst/>
          </a:prstGeom>
          <a:noFill/>
        </p:spPr>
        <p:txBody>
          <a:bodyPr wrap="square">
            <a:spAutoFit/>
          </a:bodyPr>
          <a:lstStyle/>
          <a:p>
            <a:pPr marL="88900"/>
            <a:r>
              <a:rPr lang="en-US" sz="1800" dirty="0">
                <a:effectLst/>
                <a:latin typeface="Times New Roman" panose="02020603050405020304" pitchFamily="18" charset="0"/>
                <a:ea typeface="Calibri" panose="020F0502020204030204" pitchFamily="34" charset="0"/>
              </a:rPr>
              <a:t> 3. </a:t>
            </a:r>
            <a:r>
              <a:rPr lang="en-US" sz="1800" b="1" dirty="0" err="1">
                <a:effectLst/>
                <a:latin typeface="Times New Roman" panose="02020603050405020304" pitchFamily="18" charset="0"/>
                <a:ea typeface="Calibri" panose="020F0502020204030204" pitchFamily="34" charset="0"/>
              </a:rPr>
              <a:t>EarlyWarningAlert</a:t>
            </a:r>
            <a:r>
              <a:rPr lang="en-US" sz="1800" b="1" dirty="0">
                <a:effectLst/>
                <a:latin typeface="Times New Roman" panose="02020603050405020304" pitchFamily="18" charset="0"/>
                <a:ea typeface="Calibri" panose="020F0502020204030204" pitchFamily="34" charset="0"/>
              </a:rPr>
              <a:t>:</a:t>
            </a:r>
            <a:endParaRPr lang="en-IN" sz="1400" dirty="0">
              <a:effectLst/>
              <a:latin typeface="Calibri" panose="020F0502020204030204" pitchFamily="34" charset="0"/>
              <a:ea typeface="Calibri" panose="020F0502020204030204" pitchFamily="34" charset="0"/>
            </a:endParaRPr>
          </a:p>
          <a:p>
            <a:pPr marL="88900"/>
            <a:r>
              <a:rPr lang="en-US" sz="1800" dirty="0">
                <a:effectLst/>
                <a:latin typeface="Times New Roman" panose="02020603050405020304" pitchFamily="18" charset="0"/>
                <a:ea typeface="Calibri" panose="020F0502020204030204" pitchFamily="34" charset="0"/>
              </a:rPr>
              <a:t>   - </a:t>
            </a:r>
            <a:r>
              <a:rPr lang="en-US" sz="1800" dirty="0" err="1">
                <a:effectLst/>
                <a:latin typeface="Times New Roman" panose="02020603050405020304" pitchFamily="18" charset="0"/>
                <a:ea typeface="Calibri" panose="020F0502020204030204" pitchFamily="34" charset="0"/>
              </a:rPr>
              <a:t>AlertID</a:t>
            </a:r>
            <a:r>
              <a:rPr lang="en-US" sz="1800" dirty="0">
                <a:effectLst/>
                <a:latin typeface="Times New Roman" panose="02020603050405020304" pitchFamily="18" charset="0"/>
                <a:ea typeface="Calibri" panose="020F0502020204030204" pitchFamily="34" charset="0"/>
              </a:rPr>
              <a:t> (Primary Key)</a:t>
            </a:r>
            <a:endParaRPr lang="en-IN" sz="1400" dirty="0">
              <a:effectLst/>
              <a:latin typeface="Calibri" panose="020F0502020204030204" pitchFamily="34" charset="0"/>
              <a:ea typeface="Calibri" panose="020F0502020204030204" pitchFamily="34" charset="0"/>
            </a:endParaRPr>
          </a:p>
          <a:p>
            <a:pPr marL="88900"/>
            <a:r>
              <a:rPr lang="en-US" sz="1800" dirty="0">
                <a:effectLst/>
                <a:latin typeface="Times New Roman" panose="02020603050405020304" pitchFamily="18" charset="0"/>
                <a:ea typeface="Calibri" panose="020F0502020204030204" pitchFamily="34" charset="0"/>
              </a:rPr>
              <a:t>   - </a:t>
            </a:r>
            <a:r>
              <a:rPr lang="en-US" sz="1800" dirty="0" err="1">
                <a:effectLst/>
                <a:latin typeface="Times New Roman" panose="02020603050405020304" pitchFamily="18" charset="0"/>
                <a:ea typeface="Calibri" panose="020F0502020204030204" pitchFamily="34" charset="0"/>
              </a:rPr>
              <a:t>LocationID</a:t>
            </a:r>
            <a:r>
              <a:rPr lang="en-US" sz="1800" dirty="0">
                <a:effectLst/>
                <a:latin typeface="Times New Roman" panose="02020603050405020304" pitchFamily="18" charset="0"/>
                <a:ea typeface="Calibri" panose="020F0502020204030204" pitchFamily="34" charset="0"/>
              </a:rPr>
              <a:t> (Foreign Key referencing </a:t>
            </a:r>
            <a:r>
              <a:rPr lang="en-US" sz="1800" dirty="0" err="1">
                <a:effectLst/>
                <a:latin typeface="Times New Roman" panose="02020603050405020304" pitchFamily="18" charset="0"/>
                <a:ea typeface="Calibri" panose="020F0502020204030204" pitchFamily="34" charset="0"/>
              </a:rPr>
              <a:t>Location.LocationID</a:t>
            </a:r>
            <a:r>
              <a:rPr lang="en-US" sz="1800" dirty="0">
                <a:effectLst/>
                <a:latin typeface="Times New Roman" panose="02020603050405020304" pitchFamily="18" charset="0"/>
                <a:ea typeface="Calibri" panose="020F0502020204030204" pitchFamily="34" charset="0"/>
              </a:rPr>
              <a:t>)</a:t>
            </a:r>
            <a:endParaRPr lang="en-IN" sz="1400" dirty="0">
              <a:effectLst/>
              <a:latin typeface="Calibri" panose="020F0502020204030204" pitchFamily="34" charset="0"/>
              <a:ea typeface="Calibri" panose="020F0502020204030204" pitchFamily="34" charset="0"/>
            </a:endParaRPr>
          </a:p>
          <a:p>
            <a:pPr marL="88900"/>
            <a:r>
              <a:rPr lang="en-US" sz="1800" dirty="0">
                <a:effectLst/>
                <a:latin typeface="Times New Roman" panose="02020603050405020304" pitchFamily="18" charset="0"/>
                <a:ea typeface="Calibri" panose="020F0502020204030204" pitchFamily="34" charset="0"/>
              </a:rPr>
              <a:t>   - </a:t>
            </a:r>
            <a:r>
              <a:rPr lang="en-US" sz="1800" dirty="0" err="1">
                <a:effectLst/>
                <a:latin typeface="Times New Roman" panose="02020603050405020304" pitchFamily="18" charset="0"/>
                <a:ea typeface="Calibri" panose="020F0502020204030204" pitchFamily="34" charset="0"/>
              </a:rPr>
              <a:t>DateIssued</a:t>
            </a:r>
            <a:endParaRPr lang="en-IN" sz="1400" dirty="0">
              <a:effectLst/>
              <a:latin typeface="Calibri" panose="020F0502020204030204" pitchFamily="34" charset="0"/>
              <a:ea typeface="Calibri" panose="020F0502020204030204" pitchFamily="34" charset="0"/>
            </a:endParaRPr>
          </a:p>
          <a:p>
            <a:pPr marL="88900"/>
            <a:r>
              <a:rPr lang="en-US" sz="1800" dirty="0">
                <a:effectLst/>
                <a:latin typeface="Times New Roman" panose="02020603050405020304" pitchFamily="18" charset="0"/>
                <a:ea typeface="Calibri" panose="020F0502020204030204" pitchFamily="34" charset="0"/>
              </a:rPr>
              <a:t>   - </a:t>
            </a:r>
            <a:r>
              <a:rPr lang="en-US" sz="1800" dirty="0" err="1">
                <a:effectLst/>
                <a:latin typeface="Times New Roman" panose="02020603050405020304" pitchFamily="18" charset="0"/>
                <a:ea typeface="Calibri" panose="020F0502020204030204" pitchFamily="34" charset="0"/>
              </a:rPr>
              <a:t>AlertLevel</a:t>
            </a:r>
            <a:endParaRPr lang="en-IN" sz="1400" dirty="0">
              <a:effectLst/>
              <a:latin typeface="Calibri" panose="020F0502020204030204" pitchFamily="34" charset="0"/>
              <a:ea typeface="Calibri" panose="020F0502020204030204" pitchFamily="34" charset="0"/>
            </a:endParaRPr>
          </a:p>
          <a:p>
            <a:pPr marL="88900"/>
            <a:r>
              <a:rPr lang="en-US" sz="1800" dirty="0">
                <a:effectLst/>
                <a:latin typeface="Times New Roman" panose="02020603050405020304" pitchFamily="18" charset="0"/>
                <a:ea typeface="Calibri" panose="020F0502020204030204" pitchFamily="34" charset="0"/>
              </a:rPr>
              <a:t>   - </a:t>
            </a:r>
            <a:r>
              <a:rPr lang="en-US" sz="1800" dirty="0" err="1">
                <a:effectLst/>
                <a:latin typeface="Times New Roman" panose="02020603050405020304" pitchFamily="18" charset="0"/>
                <a:ea typeface="Calibri" panose="020F0502020204030204" pitchFamily="34" charset="0"/>
              </a:rPr>
              <a:t>RecommendedActions</a:t>
            </a:r>
            <a:endParaRPr lang="en-IN" sz="1400" dirty="0">
              <a:effectLst/>
              <a:latin typeface="Calibri" panose="020F0502020204030204" pitchFamily="34" charset="0"/>
              <a:ea typeface="Calibri" panose="020F0502020204030204" pitchFamily="34" charset="0"/>
            </a:endParaRPr>
          </a:p>
          <a:p>
            <a:pPr marL="88900"/>
            <a:r>
              <a:rPr lang="en-US" sz="1800" dirty="0">
                <a:effectLst/>
                <a:latin typeface="Times New Roman" panose="02020603050405020304" pitchFamily="18" charset="0"/>
                <a:ea typeface="Calibri" panose="020F0502020204030204" pitchFamily="34" charset="0"/>
              </a:rPr>
              <a:t> </a:t>
            </a:r>
            <a:endParaRPr lang="en-IN" sz="1400" dirty="0">
              <a:effectLst/>
              <a:latin typeface="Calibri" panose="020F0502020204030204" pitchFamily="34" charset="0"/>
              <a:ea typeface="Calibri" panose="020F0502020204030204" pitchFamily="34" charset="0"/>
            </a:endParaRPr>
          </a:p>
          <a:p>
            <a:pPr marL="88900"/>
            <a:r>
              <a:rPr lang="en-US" sz="1800" dirty="0">
                <a:effectLst/>
                <a:latin typeface="Times New Roman" panose="02020603050405020304" pitchFamily="18" charset="0"/>
                <a:ea typeface="Calibri" panose="020F0502020204030204" pitchFamily="34" charset="0"/>
              </a:rPr>
              <a:t>4. </a:t>
            </a:r>
            <a:r>
              <a:rPr lang="en-US" sz="1800" b="1" dirty="0" err="1">
                <a:effectLst/>
                <a:latin typeface="Times New Roman" panose="02020603050405020304" pitchFamily="18" charset="0"/>
                <a:ea typeface="Calibri" panose="020F0502020204030204" pitchFamily="34" charset="0"/>
              </a:rPr>
              <a:t>PreventiveMeasure</a:t>
            </a:r>
            <a:r>
              <a:rPr lang="en-US" sz="1800" b="1" dirty="0">
                <a:effectLst/>
                <a:latin typeface="Times New Roman" panose="02020603050405020304" pitchFamily="18" charset="0"/>
                <a:ea typeface="Calibri" panose="020F0502020204030204" pitchFamily="34" charset="0"/>
              </a:rPr>
              <a:t>:</a:t>
            </a:r>
            <a:endParaRPr lang="en-IN" sz="1400" dirty="0">
              <a:effectLst/>
              <a:latin typeface="Calibri" panose="020F0502020204030204" pitchFamily="34" charset="0"/>
              <a:ea typeface="Calibri" panose="020F0502020204030204" pitchFamily="34" charset="0"/>
            </a:endParaRPr>
          </a:p>
          <a:p>
            <a:pPr marL="88900"/>
            <a:r>
              <a:rPr lang="en-US" sz="1800" dirty="0">
                <a:effectLst/>
                <a:latin typeface="Times New Roman" panose="02020603050405020304" pitchFamily="18" charset="0"/>
                <a:ea typeface="Calibri" panose="020F0502020204030204" pitchFamily="34" charset="0"/>
              </a:rPr>
              <a:t>   - </a:t>
            </a:r>
            <a:r>
              <a:rPr lang="en-US" sz="1800" dirty="0" err="1">
                <a:effectLst/>
                <a:latin typeface="Times New Roman" panose="02020603050405020304" pitchFamily="18" charset="0"/>
                <a:ea typeface="Calibri" panose="020F0502020204030204" pitchFamily="34" charset="0"/>
              </a:rPr>
              <a:t>MeasureID</a:t>
            </a:r>
            <a:r>
              <a:rPr lang="en-US" sz="1800" dirty="0">
                <a:effectLst/>
                <a:latin typeface="Times New Roman" panose="02020603050405020304" pitchFamily="18" charset="0"/>
                <a:ea typeface="Calibri" panose="020F0502020204030204" pitchFamily="34" charset="0"/>
              </a:rPr>
              <a:t> (Primary Key)</a:t>
            </a:r>
            <a:endParaRPr lang="en-IN" sz="1400" dirty="0">
              <a:effectLst/>
              <a:latin typeface="Calibri" panose="020F0502020204030204" pitchFamily="34" charset="0"/>
              <a:ea typeface="Calibri" panose="020F0502020204030204" pitchFamily="34" charset="0"/>
            </a:endParaRPr>
          </a:p>
          <a:p>
            <a:pPr marL="88900"/>
            <a:r>
              <a:rPr lang="en-US" sz="1800" dirty="0">
                <a:effectLst/>
                <a:latin typeface="Times New Roman" panose="02020603050405020304" pitchFamily="18" charset="0"/>
                <a:ea typeface="Calibri" panose="020F0502020204030204" pitchFamily="34" charset="0"/>
              </a:rPr>
              <a:t>   - </a:t>
            </a:r>
            <a:r>
              <a:rPr lang="en-US" sz="1800" dirty="0" err="1">
                <a:effectLst/>
                <a:latin typeface="Times New Roman" panose="02020603050405020304" pitchFamily="18" charset="0"/>
                <a:ea typeface="Calibri" panose="020F0502020204030204" pitchFamily="34" charset="0"/>
              </a:rPr>
              <a:t>LocationID</a:t>
            </a:r>
            <a:r>
              <a:rPr lang="en-US" sz="1800" dirty="0">
                <a:effectLst/>
                <a:latin typeface="Times New Roman" panose="02020603050405020304" pitchFamily="18" charset="0"/>
                <a:ea typeface="Calibri" panose="020F0502020204030204" pitchFamily="34" charset="0"/>
              </a:rPr>
              <a:t> (Foreign Key referencing </a:t>
            </a:r>
            <a:r>
              <a:rPr lang="en-US" sz="1800" dirty="0" err="1">
                <a:effectLst/>
                <a:latin typeface="Times New Roman" panose="02020603050405020304" pitchFamily="18" charset="0"/>
                <a:ea typeface="Calibri" panose="020F0502020204030204" pitchFamily="34" charset="0"/>
              </a:rPr>
              <a:t>Location.LocationID</a:t>
            </a:r>
            <a:r>
              <a:rPr lang="en-US" sz="1800" dirty="0">
                <a:effectLst/>
                <a:latin typeface="Times New Roman" panose="02020603050405020304" pitchFamily="18" charset="0"/>
                <a:ea typeface="Calibri" panose="020F0502020204030204" pitchFamily="34" charset="0"/>
              </a:rPr>
              <a:t>)</a:t>
            </a:r>
            <a:endParaRPr lang="en-IN" sz="1400" dirty="0">
              <a:effectLst/>
              <a:latin typeface="Calibri" panose="020F0502020204030204" pitchFamily="34" charset="0"/>
              <a:ea typeface="Calibri" panose="020F0502020204030204" pitchFamily="34" charset="0"/>
            </a:endParaRPr>
          </a:p>
          <a:p>
            <a:pPr marL="88900"/>
            <a:r>
              <a:rPr lang="en-US" sz="1800" dirty="0">
                <a:effectLst/>
                <a:latin typeface="Times New Roman" panose="02020603050405020304" pitchFamily="18" charset="0"/>
                <a:ea typeface="Calibri" panose="020F0502020204030204" pitchFamily="34" charset="0"/>
              </a:rPr>
              <a:t>   - </a:t>
            </a:r>
            <a:r>
              <a:rPr lang="en-US" sz="1800" dirty="0" err="1">
                <a:effectLst/>
                <a:latin typeface="Times New Roman" panose="02020603050405020304" pitchFamily="18" charset="0"/>
                <a:ea typeface="Calibri" panose="020F0502020204030204" pitchFamily="34" charset="0"/>
              </a:rPr>
              <a:t>MeasureType</a:t>
            </a:r>
            <a:endParaRPr lang="en-IN" sz="1400" dirty="0">
              <a:effectLst/>
              <a:latin typeface="Calibri" panose="020F0502020204030204" pitchFamily="34" charset="0"/>
              <a:ea typeface="Calibri" panose="020F0502020204030204" pitchFamily="34" charset="0"/>
            </a:endParaRPr>
          </a:p>
          <a:p>
            <a:pPr marL="88900"/>
            <a:r>
              <a:rPr lang="en-US" sz="1800" dirty="0">
                <a:effectLst/>
                <a:latin typeface="Times New Roman" panose="02020603050405020304" pitchFamily="18" charset="0"/>
                <a:ea typeface="Calibri" panose="020F0502020204030204" pitchFamily="34" charset="0"/>
              </a:rPr>
              <a:t>   - Description</a:t>
            </a:r>
            <a:endParaRPr lang="en-IN" sz="1400" dirty="0">
              <a:effectLst/>
              <a:latin typeface="Calibri" panose="020F0502020204030204" pitchFamily="34" charset="0"/>
              <a:ea typeface="Calibri" panose="020F0502020204030204" pitchFamily="34" charset="0"/>
            </a:endParaRPr>
          </a:p>
          <a:p>
            <a:pPr marL="88900"/>
            <a:r>
              <a:rPr lang="en-US" sz="1800" dirty="0">
                <a:effectLst/>
                <a:latin typeface="Times New Roman" panose="02020603050405020304" pitchFamily="18" charset="0"/>
                <a:ea typeface="Calibri" panose="020F0502020204030204" pitchFamily="34" charset="0"/>
              </a:rPr>
              <a:t>   - </a:t>
            </a:r>
            <a:r>
              <a:rPr lang="en-US" sz="1800" dirty="0" err="1">
                <a:effectLst/>
                <a:latin typeface="Times New Roman" panose="02020603050405020304" pitchFamily="18" charset="0"/>
                <a:ea typeface="Calibri" panose="020F0502020204030204" pitchFamily="34" charset="0"/>
              </a:rPr>
              <a:t>ImplementationDate</a:t>
            </a:r>
            <a:endParaRPr lang="en-IN" sz="1400" dirty="0">
              <a:effectLst/>
              <a:latin typeface="Calibri" panose="020F0502020204030204" pitchFamily="34" charset="0"/>
              <a:ea typeface="Calibri" panose="020F0502020204030204" pitchFamily="34" charset="0"/>
            </a:endParaRPr>
          </a:p>
          <a:p>
            <a:pPr marL="88900"/>
            <a:r>
              <a:rPr lang="en-US" sz="1800" dirty="0">
                <a:effectLst/>
                <a:latin typeface="Times New Roman" panose="02020603050405020304" pitchFamily="18" charset="0"/>
                <a:ea typeface="Calibri" panose="020F0502020204030204" pitchFamily="34" charset="0"/>
              </a:rPr>
              <a:t> </a:t>
            </a:r>
            <a:endParaRPr lang="en-IN" sz="1400" dirty="0">
              <a:effectLst/>
              <a:latin typeface="Calibri" panose="020F0502020204030204" pitchFamily="34" charset="0"/>
              <a:ea typeface="Calibri" panose="020F0502020204030204" pitchFamily="34" charset="0"/>
            </a:endParaRPr>
          </a:p>
          <a:p>
            <a:pPr marL="88900"/>
            <a:r>
              <a:rPr lang="en-US" sz="1800" dirty="0">
                <a:effectLst/>
                <a:latin typeface="Times New Roman" panose="02020603050405020304" pitchFamily="18" charset="0"/>
                <a:ea typeface="Calibri" panose="020F0502020204030204" pitchFamily="34" charset="0"/>
              </a:rPr>
              <a:t>5. </a:t>
            </a:r>
            <a:r>
              <a:rPr lang="en-US" sz="1800" b="1" dirty="0">
                <a:effectLst/>
                <a:latin typeface="Times New Roman" panose="02020603050405020304" pitchFamily="18" charset="0"/>
                <a:ea typeface="Calibri" panose="020F0502020204030204" pitchFamily="34" charset="0"/>
              </a:rPr>
              <a:t>Resident:</a:t>
            </a:r>
            <a:endParaRPr lang="en-IN" sz="1400" dirty="0">
              <a:effectLst/>
              <a:latin typeface="Calibri" panose="020F0502020204030204" pitchFamily="34" charset="0"/>
              <a:ea typeface="Calibri" panose="020F0502020204030204" pitchFamily="34" charset="0"/>
            </a:endParaRPr>
          </a:p>
          <a:p>
            <a:pPr marL="88900"/>
            <a:r>
              <a:rPr lang="en-US" sz="1800" dirty="0">
                <a:effectLst/>
                <a:latin typeface="Times New Roman" panose="02020603050405020304" pitchFamily="18" charset="0"/>
                <a:ea typeface="Calibri" panose="020F0502020204030204" pitchFamily="34" charset="0"/>
              </a:rPr>
              <a:t>   - </a:t>
            </a:r>
            <a:r>
              <a:rPr lang="en-US" sz="1800" dirty="0" err="1">
                <a:effectLst/>
                <a:latin typeface="Times New Roman" panose="02020603050405020304" pitchFamily="18" charset="0"/>
                <a:ea typeface="Calibri" panose="020F0502020204030204" pitchFamily="34" charset="0"/>
              </a:rPr>
              <a:t>ResidentID</a:t>
            </a:r>
            <a:r>
              <a:rPr lang="en-US" sz="1800" dirty="0">
                <a:effectLst/>
                <a:latin typeface="Times New Roman" panose="02020603050405020304" pitchFamily="18" charset="0"/>
                <a:ea typeface="Calibri" panose="020F0502020204030204" pitchFamily="34" charset="0"/>
              </a:rPr>
              <a:t> (Primary Key)</a:t>
            </a:r>
            <a:endParaRPr lang="en-IN" sz="1400" dirty="0">
              <a:effectLst/>
              <a:latin typeface="Calibri" panose="020F0502020204030204" pitchFamily="34" charset="0"/>
              <a:ea typeface="Calibri" panose="020F0502020204030204" pitchFamily="34" charset="0"/>
            </a:endParaRPr>
          </a:p>
          <a:p>
            <a:pPr marL="88900"/>
            <a:r>
              <a:rPr lang="en-US" sz="1800" dirty="0">
                <a:effectLst/>
                <a:latin typeface="Times New Roman" panose="02020603050405020304" pitchFamily="18" charset="0"/>
                <a:ea typeface="Calibri" panose="020F0502020204030204" pitchFamily="34" charset="0"/>
              </a:rPr>
              <a:t>   - Name</a:t>
            </a:r>
            <a:endParaRPr lang="en-IN" sz="1400" dirty="0">
              <a:effectLst/>
              <a:latin typeface="Calibri" panose="020F0502020204030204" pitchFamily="34" charset="0"/>
              <a:ea typeface="Calibri" panose="020F0502020204030204" pitchFamily="34" charset="0"/>
            </a:endParaRPr>
          </a:p>
          <a:p>
            <a:pPr marL="88900"/>
            <a:r>
              <a:rPr lang="en-US" sz="1800" dirty="0">
                <a:effectLst/>
                <a:latin typeface="Times New Roman" panose="02020603050405020304" pitchFamily="18" charset="0"/>
                <a:ea typeface="Calibri" panose="020F0502020204030204" pitchFamily="34" charset="0"/>
              </a:rPr>
              <a:t>   - Address</a:t>
            </a:r>
            <a:endParaRPr lang="en-IN" sz="1400" dirty="0">
              <a:effectLst/>
              <a:latin typeface="Calibri" panose="020F0502020204030204" pitchFamily="34" charset="0"/>
              <a:ea typeface="Calibri" panose="020F0502020204030204" pitchFamily="34" charset="0"/>
            </a:endParaRPr>
          </a:p>
          <a:p>
            <a:pPr marL="88900"/>
            <a:r>
              <a:rPr lang="en-US" sz="1800" dirty="0">
                <a:effectLst/>
                <a:latin typeface="Times New Roman" panose="02020603050405020304" pitchFamily="18" charset="0"/>
                <a:ea typeface="Calibri" panose="020F0502020204030204" pitchFamily="34" charset="0"/>
              </a:rPr>
              <a:t>   - </a:t>
            </a:r>
            <a:r>
              <a:rPr lang="en-US" sz="1800" dirty="0" err="1">
                <a:effectLst/>
                <a:latin typeface="Times New Roman" panose="02020603050405020304" pitchFamily="18" charset="0"/>
                <a:ea typeface="Calibri" panose="020F0502020204030204" pitchFamily="34" charset="0"/>
              </a:rPr>
              <a:t>ContactNumber</a:t>
            </a:r>
            <a:endParaRPr lang="en-IN" sz="1400" dirty="0">
              <a:effectLst/>
              <a:latin typeface="Calibri" panose="020F0502020204030204" pitchFamily="34" charset="0"/>
              <a:ea typeface="Calibri" panose="020F0502020204030204" pitchFamily="34" charset="0"/>
            </a:endParaRPr>
          </a:p>
          <a:p>
            <a:pPr marL="88900"/>
            <a:r>
              <a:rPr lang="en-US" sz="1800" dirty="0">
                <a:effectLst/>
                <a:latin typeface="Times New Roman" panose="02020603050405020304" pitchFamily="18" charset="0"/>
                <a:ea typeface="Calibri" panose="020F0502020204030204" pitchFamily="34" charset="0"/>
              </a:rPr>
              <a:t>   - </a:t>
            </a:r>
            <a:r>
              <a:rPr lang="en-US" sz="1800" dirty="0" err="1">
                <a:effectLst/>
                <a:latin typeface="Times New Roman" panose="02020603050405020304" pitchFamily="18" charset="0"/>
                <a:ea typeface="Calibri" panose="020F0502020204030204" pitchFamily="34" charset="0"/>
              </a:rPr>
              <a:t>LocationID</a:t>
            </a:r>
            <a:r>
              <a:rPr lang="en-US" sz="1800" dirty="0">
                <a:effectLst/>
                <a:latin typeface="Times New Roman" panose="02020603050405020304" pitchFamily="18" charset="0"/>
                <a:ea typeface="Calibri" panose="020F0502020204030204" pitchFamily="34" charset="0"/>
              </a:rPr>
              <a:t> (Foreign Key referencing </a:t>
            </a:r>
            <a:r>
              <a:rPr lang="en-US" sz="1800" dirty="0" err="1">
                <a:effectLst/>
                <a:latin typeface="Times New Roman" panose="02020603050405020304" pitchFamily="18" charset="0"/>
                <a:ea typeface="Calibri" panose="020F0502020204030204" pitchFamily="34" charset="0"/>
              </a:rPr>
              <a:t>Location.LocationID</a:t>
            </a:r>
            <a:r>
              <a:rPr lang="en-US" sz="1800" dirty="0">
                <a:effectLst/>
                <a:latin typeface="Times New Roman" panose="02020603050405020304" pitchFamily="18" charset="0"/>
                <a:ea typeface="Calibri" panose="020F0502020204030204" pitchFamily="34" charset="0"/>
              </a:rPr>
              <a:t>)</a:t>
            </a:r>
            <a:endParaRPr lang="en-IN" sz="1400" dirty="0">
              <a:effectLst/>
              <a:latin typeface="Calibri" panose="020F0502020204030204" pitchFamily="34" charset="0"/>
              <a:ea typeface="Calibri" panose="020F0502020204030204" pitchFamily="34" charset="0"/>
            </a:endParaRPr>
          </a:p>
          <a:p>
            <a:pPr marL="88900"/>
            <a:r>
              <a:rPr lang="en-US" sz="1800" dirty="0">
                <a:effectLst/>
                <a:latin typeface="Times New Roman" panose="02020603050405020304" pitchFamily="18" charset="0"/>
                <a:ea typeface="Calibri" panose="020F0502020204030204" pitchFamily="34" charset="0"/>
              </a:rPr>
              <a:t> </a:t>
            </a:r>
            <a:endParaRPr lang="en-IN" sz="1400" dirty="0">
              <a:effectLst/>
              <a:latin typeface="Calibri" panose="020F0502020204030204" pitchFamily="34" charset="0"/>
              <a:ea typeface="Calibri" panose="020F0502020204030204" pitchFamily="34" charset="0"/>
            </a:endParaRPr>
          </a:p>
          <a:p>
            <a:pPr marL="88900"/>
            <a:r>
              <a:rPr lang="en-US" sz="1800" dirty="0">
                <a:effectLst/>
                <a:latin typeface="Times New Roman" panose="02020603050405020304" pitchFamily="18" charset="0"/>
                <a:ea typeface="Calibri" panose="020F0502020204030204" pitchFamily="34" charset="0"/>
              </a:rPr>
              <a:t>6. </a:t>
            </a:r>
            <a:r>
              <a:rPr lang="en-US" sz="1800" b="1" dirty="0">
                <a:effectLst/>
                <a:latin typeface="Times New Roman" panose="02020603050405020304" pitchFamily="18" charset="0"/>
                <a:ea typeface="Calibri" panose="020F0502020204030204" pitchFamily="34" charset="0"/>
              </a:rPr>
              <a:t>Authority:</a:t>
            </a:r>
            <a:endParaRPr lang="en-IN" sz="1400" dirty="0">
              <a:effectLst/>
              <a:latin typeface="Calibri" panose="020F0502020204030204" pitchFamily="34" charset="0"/>
              <a:ea typeface="Calibri" panose="020F0502020204030204" pitchFamily="34" charset="0"/>
            </a:endParaRPr>
          </a:p>
          <a:p>
            <a:pPr marL="88900"/>
            <a:r>
              <a:rPr lang="en-US" sz="1800" dirty="0">
                <a:effectLst/>
                <a:latin typeface="Times New Roman" panose="02020603050405020304" pitchFamily="18" charset="0"/>
                <a:ea typeface="Calibri" panose="020F0502020204030204" pitchFamily="34" charset="0"/>
              </a:rPr>
              <a:t>   - </a:t>
            </a:r>
            <a:r>
              <a:rPr lang="en-US" sz="1800" dirty="0" err="1">
                <a:effectLst/>
                <a:latin typeface="Times New Roman" panose="02020603050405020304" pitchFamily="18" charset="0"/>
                <a:ea typeface="Calibri" panose="020F0502020204030204" pitchFamily="34" charset="0"/>
              </a:rPr>
              <a:t>AuthorityID</a:t>
            </a:r>
            <a:r>
              <a:rPr lang="en-US" sz="1800" dirty="0">
                <a:effectLst/>
                <a:latin typeface="Times New Roman" panose="02020603050405020304" pitchFamily="18" charset="0"/>
                <a:ea typeface="Calibri" panose="020F0502020204030204" pitchFamily="34" charset="0"/>
              </a:rPr>
              <a:t> (Primary Key)</a:t>
            </a:r>
            <a:endParaRPr lang="en-IN" sz="1400" dirty="0">
              <a:effectLst/>
              <a:latin typeface="Calibri" panose="020F0502020204030204" pitchFamily="34" charset="0"/>
              <a:ea typeface="Calibri" panose="020F0502020204030204" pitchFamily="34" charset="0"/>
            </a:endParaRPr>
          </a:p>
          <a:p>
            <a:pPr marL="88900"/>
            <a:r>
              <a:rPr lang="en-US" sz="1800" dirty="0">
                <a:effectLst/>
                <a:latin typeface="Times New Roman" panose="02020603050405020304" pitchFamily="18" charset="0"/>
                <a:ea typeface="Calibri" panose="020F0502020204030204" pitchFamily="34" charset="0"/>
              </a:rPr>
              <a:t>   - Name</a:t>
            </a:r>
            <a:endParaRPr lang="en-IN" sz="1400" dirty="0">
              <a:effectLst/>
              <a:latin typeface="Calibri" panose="020F0502020204030204" pitchFamily="34" charset="0"/>
              <a:ea typeface="Calibri" panose="020F0502020204030204" pitchFamily="34" charset="0"/>
            </a:endParaRPr>
          </a:p>
          <a:p>
            <a:pPr marL="88900"/>
            <a:endParaRPr lang="en-IN" dirty="0"/>
          </a:p>
        </p:txBody>
      </p:sp>
    </p:spTree>
    <p:extLst>
      <p:ext uri="{BB962C8B-B14F-4D97-AF65-F5344CB8AC3E}">
        <p14:creationId xmlns:p14="http://schemas.microsoft.com/office/powerpoint/2010/main" val="310804320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C3CE22D-E8D9-5A58-273D-DAF019383626}"/>
              </a:ext>
            </a:extLst>
          </p:cNvPr>
          <p:cNvSpPr txBox="1"/>
          <p:nvPr/>
        </p:nvSpPr>
        <p:spPr>
          <a:xfrm>
            <a:off x="1133475" y="181523"/>
            <a:ext cx="10115550" cy="1264642"/>
          </a:xfrm>
          <a:prstGeom prst="rect">
            <a:avLst/>
          </a:prstGeom>
          <a:noFill/>
        </p:spPr>
        <p:txBody>
          <a:bodyPr wrap="square">
            <a:spAutoFit/>
          </a:bodyPr>
          <a:lstStyle/>
          <a:p>
            <a:pPr lvl="0">
              <a:lnSpc>
                <a:spcPct val="107000"/>
              </a:lnSpc>
              <a:buSzPts val="2000"/>
            </a:pPr>
            <a:r>
              <a:rPr lang="en-IN" sz="1800" b="1" kern="100" dirty="0">
                <a:solidFill>
                  <a:srgbClr val="0D0D0D"/>
                </a:solidFill>
                <a:effectLst/>
                <a:latin typeface="Segoe UI" panose="020B0502040204020203" pitchFamily="34" charset="0"/>
                <a:ea typeface="Calibri" panose="020F0502020204030204" pitchFamily="34" charset="0"/>
                <a:cs typeface="Times New Roman" panose="02020603050405020304" pitchFamily="18" charset="0"/>
              </a:rPr>
              <a:t>31) Retrieve flood data for a specific location and date range:</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482600">
              <a:lnSpc>
                <a:spcPct val="107000"/>
              </a:lnSpc>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SELECT * FROM </a:t>
            </a:r>
            <a:r>
              <a:rPr lang="en-US" sz="1800" b="1" kern="100" dirty="0" err="1">
                <a:effectLst/>
                <a:latin typeface="Calibri" panose="020F0502020204030204" pitchFamily="34" charset="0"/>
                <a:ea typeface="Calibri" panose="020F0502020204030204" pitchFamily="34" charset="0"/>
                <a:cs typeface="Times New Roman" panose="02020603050405020304" pitchFamily="18" charset="0"/>
              </a:rPr>
              <a:t>FloodData</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 </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482600">
              <a:lnSpc>
                <a:spcPct val="107000"/>
              </a:lnSpc>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WHERE </a:t>
            </a:r>
            <a:r>
              <a:rPr lang="en-US" sz="1800" b="1" kern="100" dirty="0" err="1">
                <a:effectLst/>
                <a:latin typeface="Calibri" panose="020F0502020204030204" pitchFamily="34" charset="0"/>
                <a:ea typeface="Calibri" panose="020F0502020204030204" pitchFamily="34" charset="0"/>
                <a:cs typeface="Times New Roman" panose="02020603050405020304" pitchFamily="18" charset="0"/>
              </a:rPr>
              <a:t>LocationID</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 = 1 </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482600">
              <a:lnSpc>
                <a:spcPct val="107000"/>
              </a:lnSpc>
              <a:spcAft>
                <a:spcPts val="800"/>
              </a:spcAft>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AND Date BETWEEN '2023-01-01' AND '2023-12-31';</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D3CD0747-1B16-A7F2-C0A1-3DF374FC0DB3}"/>
              </a:ext>
            </a:extLst>
          </p:cNvPr>
          <p:cNvPicPr>
            <a:picLocks noChangeAspect="1"/>
          </p:cNvPicPr>
          <p:nvPr/>
        </p:nvPicPr>
        <p:blipFill>
          <a:blip r:embed="rId2"/>
          <a:stretch>
            <a:fillRect/>
          </a:stretch>
        </p:blipFill>
        <p:spPr>
          <a:xfrm>
            <a:off x="1689417" y="1446165"/>
            <a:ext cx="4888865" cy="1786890"/>
          </a:xfrm>
          <a:prstGeom prst="rect">
            <a:avLst/>
          </a:prstGeom>
        </p:spPr>
      </p:pic>
      <p:sp>
        <p:nvSpPr>
          <p:cNvPr id="6" name="TextBox 5">
            <a:extLst>
              <a:ext uri="{FF2B5EF4-FFF2-40B4-BE49-F238E27FC236}">
                <a16:creationId xmlns:a16="http://schemas.microsoft.com/office/drawing/2014/main" id="{7A448774-E7C8-A3A0-A640-89946CC185DF}"/>
              </a:ext>
            </a:extLst>
          </p:cNvPr>
          <p:cNvSpPr txBox="1"/>
          <p:nvPr/>
        </p:nvSpPr>
        <p:spPr>
          <a:xfrm>
            <a:off x="1371599" y="3233055"/>
            <a:ext cx="10391775" cy="671915"/>
          </a:xfrm>
          <a:prstGeom prst="rect">
            <a:avLst/>
          </a:prstGeom>
          <a:noFill/>
        </p:spPr>
        <p:txBody>
          <a:bodyPr wrap="square">
            <a:spAutoFit/>
          </a:bodyPr>
          <a:lstStyle/>
          <a:p>
            <a:pPr lvl="0">
              <a:lnSpc>
                <a:spcPct val="107000"/>
              </a:lnSpc>
              <a:buSzPts val="2000"/>
            </a:pPr>
            <a:r>
              <a:rPr lang="en-IN" sz="1800" b="1" kern="100" dirty="0">
                <a:solidFill>
                  <a:srgbClr val="0D0D0D"/>
                </a:solidFill>
                <a:effectLst/>
                <a:latin typeface="Segoe UI" panose="020B0502040204020203" pitchFamily="34" charset="0"/>
                <a:ea typeface="Calibri" panose="020F0502020204030204" pitchFamily="34" charset="0"/>
                <a:cs typeface="Times New Roman" panose="02020603050405020304" pitchFamily="18" charset="0"/>
              </a:rPr>
              <a:t>32) Retrieve the highest magnitude flood recorded:</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482600">
              <a:lnSpc>
                <a:spcPct val="107000"/>
              </a:lnSpc>
              <a:spcAft>
                <a:spcPts val="800"/>
              </a:spcAft>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SELECT MAX(Magnitude) AS </a:t>
            </a:r>
            <a:r>
              <a:rPr lang="en-US" sz="1800" b="1" kern="100" dirty="0" err="1">
                <a:effectLst/>
                <a:latin typeface="Calibri" panose="020F0502020204030204" pitchFamily="34" charset="0"/>
                <a:ea typeface="Calibri" panose="020F0502020204030204" pitchFamily="34" charset="0"/>
                <a:cs typeface="Times New Roman" panose="02020603050405020304" pitchFamily="18" charset="0"/>
              </a:rPr>
              <a:t>HighestMagnitude</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 FROM </a:t>
            </a:r>
            <a:r>
              <a:rPr lang="en-US" sz="1800" b="1" kern="100" dirty="0" err="1">
                <a:effectLst/>
                <a:latin typeface="Calibri" panose="020F0502020204030204" pitchFamily="34" charset="0"/>
                <a:ea typeface="Calibri" panose="020F0502020204030204" pitchFamily="34" charset="0"/>
                <a:cs typeface="Times New Roman" panose="02020603050405020304" pitchFamily="18" charset="0"/>
              </a:rPr>
              <a:t>FloodData</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7" name="Picture 6">
            <a:extLst>
              <a:ext uri="{FF2B5EF4-FFF2-40B4-BE49-F238E27FC236}">
                <a16:creationId xmlns:a16="http://schemas.microsoft.com/office/drawing/2014/main" id="{BB7E59C1-AC5A-8CCC-71EC-D8B536821510}"/>
              </a:ext>
            </a:extLst>
          </p:cNvPr>
          <p:cNvPicPr>
            <a:picLocks noChangeAspect="1"/>
          </p:cNvPicPr>
          <p:nvPr/>
        </p:nvPicPr>
        <p:blipFill>
          <a:blip r:embed="rId3"/>
          <a:stretch>
            <a:fillRect/>
          </a:stretch>
        </p:blipFill>
        <p:spPr>
          <a:xfrm>
            <a:off x="1797049" y="4168775"/>
            <a:ext cx="4673600" cy="2330450"/>
          </a:xfrm>
          <a:prstGeom prst="rect">
            <a:avLst/>
          </a:prstGeom>
        </p:spPr>
      </p:pic>
    </p:spTree>
    <p:extLst>
      <p:ext uri="{BB962C8B-B14F-4D97-AF65-F5344CB8AC3E}">
        <p14:creationId xmlns:p14="http://schemas.microsoft.com/office/powerpoint/2010/main" val="195321084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F7D93B2-4849-DCB7-FAD9-5EEA9612F9C2}"/>
              </a:ext>
            </a:extLst>
          </p:cNvPr>
          <p:cNvSpPr txBox="1"/>
          <p:nvPr/>
        </p:nvSpPr>
        <p:spPr>
          <a:xfrm>
            <a:off x="933449" y="76748"/>
            <a:ext cx="10525125" cy="968278"/>
          </a:xfrm>
          <a:prstGeom prst="rect">
            <a:avLst/>
          </a:prstGeom>
          <a:noFill/>
        </p:spPr>
        <p:txBody>
          <a:bodyPr wrap="square">
            <a:spAutoFit/>
          </a:bodyPr>
          <a:lstStyle/>
          <a:p>
            <a:pPr lvl="0">
              <a:lnSpc>
                <a:spcPct val="107000"/>
              </a:lnSpc>
              <a:buSzPts val="2000"/>
            </a:pPr>
            <a:r>
              <a:rPr lang="en-IN" sz="1800" b="1" kern="100" dirty="0">
                <a:solidFill>
                  <a:srgbClr val="0D0D0D"/>
                </a:solidFill>
                <a:effectLst/>
                <a:latin typeface="Segoe UI" panose="020B0502040204020203" pitchFamily="34" charset="0"/>
                <a:ea typeface="Calibri" panose="020F0502020204030204" pitchFamily="34" charset="0"/>
                <a:cs typeface="Times New Roman" panose="02020603050405020304" pitchFamily="18" charset="0"/>
              </a:rPr>
              <a:t>33) Retrieve preventive measures with implementation dates within the last year:</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482600">
              <a:lnSpc>
                <a:spcPct val="107000"/>
              </a:lnSpc>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SELECT * FROM </a:t>
            </a:r>
            <a:r>
              <a:rPr lang="en-US" sz="1800" b="1" kern="100" dirty="0" err="1">
                <a:effectLst/>
                <a:latin typeface="Calibri" panose="020F0502020204030204" pitchFamily="34" charset="0"/>
                <a:ea typeface="Calibri" panose="020F0502020204030204" pitchFamily="34" charset="0"/>
                <a:cs typeface="Times New Roman" panose="02020603050405020304" pitchFamily="18" charset="0"/>
              </a:rPr>
              <a:t>PreventiveMeasure</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 </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482600">
              <a:lnSpc>
                <a:spcPct val="107000"/>
              </a:lnSpc>
              <a:spcAft>
                <a:spcPts val="800"/>
              </a:spcAft>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WHERE </a:t>
            </a:r>
            <a:r>
              <a:rPr lang="en-US" sz="1800" b="1" kern="100" dirty="0" err="1">
                <a:effectLst/>
                <a:latin typeface="Calibri" panose="020F0502020204030204" pitchFamily="34" charset="0"/>
                <a:ea typeface="Calibri" panose="020F0502020204030204" pitchFamily="34" charset="0"/>
                <a:cs typeface="Times New Roman" panose="02020603050405020304" pitchFamily="18" charset="0"/>
              </a:rPr>
              <a:t>ImplementationDate</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 &gt;= DATE_SUB(CURDATE(), INTERVAL 1 YEAR);</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C125ECD0-1231-8249-A1AE-FAD9DE6E4C1A}"/>
              </a:ext>
            </a:extLst>
          </p:cNvPr>
          <p:cNvPicPr>
            <a:picLocks noChangeAspect="1"/>
          </p:cNvPicPr>
          <p:nvPr/>
        </p:nvPicPr>
        <p:blipFill>
          <a:blip r:embed="rId2"/>
          <a:stretch>
            <a:fillRect/>
          </a:stretch>
        </p:blipFill>
        <p:spPr>
          <a:xfrm>
            <a:off x="1530350" y="1045026"/>
            <a:ext cx="4902200" cy="2406650"/>
          </a:xfrm>
          <a:prstGeom prst="rect">
            <a:avLst/>
          </a:prstGeom>
        </p:spPr>
      </p:pic>
      <p:sp>
        <p:nvSpPr>
          <p:cNvPr id="6" name="TextBox 5">
            <a:extLst>
              <a:ext uri="{FF2B5EF4-FFF2-40B4-BE49-F238E27FC236}">
                <a16:creationId xmlns:a16="http://schemas.microsoft.com/office/drawing/2014/main" id="{AB89E4EA-1696-313C-1E4E-7A38A35E8CE4}"/>
              </a:ext>
            </a:extLst>
          </p:cNvPr>
          <p:cNvSpPr txBox="1"/>
          <p:nvPr/>
        </p:nvSpPr>
        <p:spPr>
          <a:xfrm>
            <a:off x="1304924" y="3429000"/>
            <a:ext cx="10153649" cy="1561005"/>
          </a:xfrm>
          <a:prstGeom prst="rect">
            <a:avLst/>
          </a:prstGeom>
          <a:noFill/>
        </p:spPr>
        <p:txBody>
          <a:bodyPr wrap="square">
            <a:spAutoFit/>
          </a:bodyPr>
          <a:lstStyle/>
          <a:p>
            <a:pPr lvl="0">
              <a:lnSpc>
                <a:spcPct val="107000"/>
              </a:lnSpc>
              <a:buSzPts val="2000"/>
            </a:pPr>
            <a:r>
              <a:rPr lang="en-IN" sz="1800" b="1" kern="100" dirty="0">
                <a:solidFill>
                  <a:srgbClr val="0D0D0D"/>
                </a:solidFill>
                <a:effectLst/>
                <a:latin typeface="Segoe UI" panose="020B0502040204020203" pitchFamily="34" charset="0"/>
                <a:ea typeface="Calibri" panose="020F0502020204030204" pitchFamily="34" charset="0"/>
                <a:cs typeface="Times New Roman" panose="02020603050405020304" pitchFamily="18" charset="0"/>
              </a:rPr>
              <a:t>34) Retrieve residents' contact information for regions with flood occurrences:</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482600">
              <a:lnSpc>
                <a:spcPct val="107000"/>
              </a:lnSpc>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SELECT DISTINCT </a:t>
            </a:r>
            <a:r>
              <a:rPr lang="en-US" sz="1800" b="1" kern="100" dirty="0" err="1">
                <a:effectLst/>
                <a:latin typeface="Calibri" panose="020F0502020204030204" pitchFamily="34" charset="0"/>
                <a:ea typeface="Calibri" panose="020F0502020204030204" pitchFamily="34" charset="0"/>
                <a:cs typeface="Times New Roman" panose="02020603050405020304" pitchFamily="18" charset="0"/>
              </a:rPr>
              <a:t>r.Name</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b="1" kern="100" dirty="0" err="1">
                <a:effectLst/>
                <a:latin typeface="Calibri" panose="020F0502020204030204" pitchFamily="34" charset="0"/>
                <a:ea typeface="Calibri" panose="020F0502020204030204" pitchFamily="34" charset="0"/>
                <a:cs typeface="Times New Roman" panose="02020603050405020304" pitchFamily="18" charset="0"/>
              </a:rPr>
              <a:t>r.Address</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b="1" kern="100" dirty="0" err="1">
                <a:effectLst/>
                <a:latin typeface="Calibri" panose="020F0502020204030204" pitchFamily="34" charset="0"/>
                <a:ea typeface="Calibri" panose="020F0502020204030204" pitchFamily="34" charset="0"/>
                <a:cs typeface="Times New Roman" panose="02020603050405020304" pitchFamily="18" charset="0"/>
              </a:rPr>
              <a:t>r.ContactNumber</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 </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482600">
              <a:lnSpc>
                <a:spcPct val="107000"/>
              </a:lnSpc>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FROM Resident r</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482600">
              <a:lnSpc>
                <a:spcPct val="107000"/>
              </a:lnSpc>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JOIN Location l ON </a:t>
            </a:r>
            <a:r>
              <a:rPr lang="en-US" sz="1800" b="1" kern="100" dirty="0" err="1">
                <a:effectLst/>
                <a:latin typeface="Calibri" panose="020F0502020204030204" pitchFamily="34" charset="0"/>
                <a:ea typeface="Calibri" panose="020F0502020204030204" pitchFamily="34" charset="0"/>
                <a:cs typeface="Times New Roman" panose="02020603050405020304" pitchFamily="18" charset="0"/>
              </a:rPr>
              <a:t>r.LocationID</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 = </a:t>
            </a:r>
            <a:r>
              <a:rPr lang="en-US" sz="1800" b="1" kern="100" dirty="0" err="1">
                <a:effectLst/>
                <a:latin typeface="Calibri" panose="020F0502020204030204" pitchFamily="34" charset="0"/>
                <a:ea typeface="Calibri" panose="020F0502020204030204" pitchFamily="34" charset="0"/>
                <a:cs typeface="Times New Roman" panose="02020603050405020304" pitchFamily="18" charset="0"/>
              </a:rPr>
              <a:t>l.LocationID</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482600">
              <a:lnSpc>
                <a:spcPct val="107000"/>
              </a:lnSpc>
              <a:spcAft>
                <a:spcPts val="800"/>
              </a:spcAft>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JOIN </a:t>
            </a:r>
            <a:r>
              <a:rPr lang="en-US" sz="1800" b="1" kern="100" dirty="0" err="1">
                <a:effectLst/>
                <a:latin typeface="Calibri" panose="020F0502020204030204" pitchFamily="34" charset="0"/>
                <a:ea typeface="Calibri" panose="020F0502020204030204" pitchFamily="34" charset="0"/>
                <a:cs typeface="Times New Roman" panose="02020603050405020304" pitchFamily="18" charset="0"/>
              </a:rPr>
              <a:t>FloodData</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 f ON </a:t>
            </a:r>
            <a:r>
              <a:rPr lang="en-US" sz="1800" b="1" kern="100" dirty="0" err="1">
                <a:effectLst/>
                <a:latin typeface="Calibri" panose="020F0502020204030204" pitchFamily="34" charset="0"/>
                <a:ea typeface="Calibri" panose="020F0502020204030204" pitchFamily="34" charset="0"/>
                <a:cs typeface="Times New Roman" panose="02020603050405020304" pitchFamily="18" charset="0"/>
              </a:rPr>
              <a:t>l.LocationID</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 = </a:t>
            </a:r>
            <a:r>
              <a:rPr lang="en-US" sz="1800" b="1" kern="100" dirty="0" err="1">
                <a:effectLst/>
                <a:latin typeface="Calibri" panose="020F0502020204030204" pitchFamily="34" charset="0"/>
                <a:ea typeface="Calibri" panose="020F0502020204030204" pitchFamily="34" charset="0"/>
                <a:cs typeface="Times New Roman" panose="02020603050405020304" pitchFamily="18" charset="0"/>
              </a:rPr>
              <a:t>f.LocationID</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7" name="Picture 6">
            <a:extLst>
              <a:ext uri="{FF2B5EF4-FFF2-40B4-BE49-F238E27FC236}">
                <a16:creationId xmlns:a16="http://schemas.microsoft.com/office/drawing/2014/main" id="{8C012CBF-AA7D-71E2-E76C-1CFC5A6CF150}"/>
              </a:ext>
            </a:extLst>
          </p:cNvPr>
          <p:cNvPicPr>
            <a:picLocks noChangeAspect="1"/>
          </p:cNvPicPr>
          <p:nvPr/>
        </p:nvPicPr>
        <p:blipFill>
          <a:blip r:embed="rId3"/>
          <a:stretch>
            <a:fillRect/>
          </a:stretch>
        </p:blipFill>
        <p:spPr>
          <a:xfrm>
            <a:off x="7514590" y="3909147"/>
            <a:ext cx="3220720" cy="2872105"/>
          </a:xfrm>
          <a:prstGeom prst="rect">
            <a:avLst/>
          </a:prstGeom>
        </p:spPr>
      </p:pic>
    </p:spTree>
    <p:extLst>
      <p:ext uri="{BB962C8B-B14F-4D97-AF65-F5344CB8AC3E}">
        <p14:creationId xmlns:p14="http://schemas.microsoft.com/office/powerpoint/2010/main" val="48508830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4BA38B4-A0F0-BBD1-2E25-0972E4709C19}"/>
              </a:ext>
            </a:extLst>
          </p:cNvPr>
          <p:cNvSpPr txBox="1"/>
          <p:nvPr/>
        </p:nvSpPr>
        <p:spPr>
          <a:xfrm>
            <a:off x="1000124" y="186829"/>
            <a:ext cx="10182225" cy="1264642"/>
          </a:xfrm>
          <a:prstGeom prst="rect">
            <a:avLst/>
          </a:prstGeom>
          <a:noFill/>
        </p:spPr>
        <p:txBody>
          <a:bodyPr wrap="square">
            <a:spAutoFit/>
          </a:bodyPr>
          <a:lstStyle/>
          <a:p>
            <a:pPr lvl="0">
              <a:lnSpc>
                <a:spcPct val="107000"/>
              </a:lnSpc>
              <a:buSzPts val="2000"/>
            </a:pPr>
            <a:r>
              <a:rPr lang="en-IN" sz="1800" b="1" kern="100" dirty="0">
                <a:solidFill>
                  <a:srgbClr val="0D0D0D"/>
                </a:solidFill>
                <a:effectLst/>
                <a:latin typeface="Segoe UI" panose="020B0502040204020203" pitchFamily="34" charset="0"/>
                <a:ea typeface="Calibri" panose="020F0502020204030204" pitchFamily="34" charset="0"/>
                <a:cs typeface="Times New Roman" panose="02020603050405020304" pitchFamily="18" charset="0"/>
              </a:rPr>
              <a:t> 35) Count the number of floods per year:</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482600">
              <a:lnSpc>
                <a:spcPct val="107000"/>
              </a:lnSpc>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SELECT YEAR(Date) AS Year, COUNT(*) AS </a:t>
            </a:r>
            <a:r>
              <a:rPr lang="en-US" sz="1800" b="1" kern="100" dirty="0" err="1">
                <a:effectLst/>
                <a:latin typeface="Calibri" panose="020F0502020204030204" pitchFamily="34" charset="0"/>
                <a:ea typeface="Calibri" panose="020F0502020204030204" pitchFamily="34" charset="0"/>
                <a:cs typeface="Times New Roman" panose="02020603050405020304" pitchFamily="18" charset="0"/>
              </a:rPr>
              <a:t>FloodCount</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 </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482600">
              <a:lnSpc>
                <a:spcPct val="107000"/>
              </a:lnSpc>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FROM </a:t>
            </a:r>
            <a:r>
              <a:rPr lang="en-US" sz="1800" b="1" kern="100" dirty="0" err="1">
                <a:effectLst/>
                <a:latin typeface="Calibri" panose="020F0502020204030204" pitchFamily="34" charset="0"/>
                <a:ea typeface="Calibri" panose="020F0502020204030204" pitchFamily="34" charset="0"/>
                <a:cs typeface="Times New Roman" panose="02020603050405020304" pitchFamily="18" charset="0"/>
              </a:rPr>
              <a:t>FloodData</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 </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482600">
              <a:lnSpc>
                <a:spcPct val="107000"/>
              </a:lnSpc>
              <a:spcAft>
                <a:spcPts val="800"/>
              </a:spcAft>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GROUP BY YEAR(Date);</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BB69E4BC-B1F7-BA8B-413A-4202D7087362}"/>
              </a:ext>
            </a:extLst>
          </p:cNvPr>
          <p:cNvPicPr>
            <a:picLocks noChangeAspect="1"/>
          </p:cNvPicPr>
          <p:nvPr/>
        </p:nvPicPr>
        <p:blipFill>
          <a:blip r:embed="rId2"/>
          <a:stretch>
            <a:fillRect/>
          </a:stretch>
        </p:blipFill>
        <p:spPr>
          <a:xfrm>
            <a:off x="1428750" y="1451471"/>
            <a:ext cx="4876800" cy="2362200"/>
          </a:xfrm>
          <a:prstGeom prst="rect">
            <a:avLst/>
          </a:prstGeom>
        </p:spPr>
      </p:pic>
      <p:sp>
        <p:nvSpPr>
          <p:cNvPr id="6" name="TextBox 5">
            <a:extLst>
              <a:ext uri="{FF2B5EF4-FFF2-40B4-BE49-F238E27FC236}">
                <a16:creationId xmlns:a16="http://schemas.microsoft.com/office/drawing/2014/main" id="{0F158F0E-EC35-3FA6-D7F1-C299113469C7}"/>
              </a:ext>
            </a:extLst>
          </p:cNvPr>
          <p:cNvSpPr txBox="1"/>
          <p:nvPr/>
        </p:nvSpPr>
        <p:spPr>
          <a:xfrm>
            <a:off x="1000123" y="3723735"/>
            <a:ext cx="10648951" cy="1857368"/>
          </a:xfrm>
          <a:prstGeom prst="rect">
            <a:avLst/>
          </a:prstGeom>
          <a:noFill/>
        </p:spPr>
        <p:txBody>
          <a:bodyPr wrap="square">
            <a:spAutoFit/>
          </a:bodyPr>
          <a:lstStyle/>
          <a:p>
            <a:pPr lvl="0">
              <a:lnSpc>
                <a:spcPct val="107000"/>
              </a:lnSpc>
              <a:buSzPts val="2000"/>
            </a:pPr>
            <a:r>
              <a:rPr lang="en-IN" sz="1800" b="1" kern="100" dirty="0">
                <a:solidFill>
                  <a:srgbClr val="0D0D0D"/>
                </a:solidFill>
                <a:effectLst/>
                <a:latin typeface="Segoe UI" panose="020B0502040204020203" pitchFamily="34" charset="0"/>
                <a:ea typeface="Calibri" panose="020F0502020204030204" pitchFamily="34" charset="0"/>
                <a:cs typeface="Times New Roman" panose="02020603050405020304" pitchFamily="18" charset="0"/>
              </a:rPr>
              <a:t>36) Retrieve authorities for regions with flood occurrences and high alert levels:</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482600">
              <a:lnSpc>
                <a:spcPct val="107000"/>
              </a:lnSpc>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SELECT DISTINCT </a:t>
            </a:r>
            <a:r>
              <a:rPr lang="en-US" sz="1800" b="1" kern="100" dirty="0" err="1">
                <a:effectLst/>
                <a:latin typeface="Calibri" panose="020F0502020204030204" pitchFamily="34" charset="0"/>
                <a:ea typeface="Calibri" panose="020F0502020204030204" pitchFamily="34" charset="0"/>
                <a:cs typeface="Times New Roman" panose="02020603050405020304" pitchFamily="18" charset="0"/>
              </a:rPr>
              <a:t>a.Name</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b="1" kern="100" dirty="0" err="1">
                <a:effectLst/>
                <a:latin typeface="Calibri" panose="020F0502020204030204" pitchFamily="34" charset="0"/>
                <a:ea typeface="Calibri" panose="020F0502020204030204" pitchFamily="34" charset="0"/>
                <a:cs typeface="Times New Roman" panose="02020603050405020304" pitchFamily="18" charset="0"/>
              </a:rPr>
              <a:t>a.Organization</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 </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482600">
              <a:lnSpc>
                <a:spcPct val="107000"/>
              </a:lnSpc>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FROM Authority a</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482600">
              <a:lnSpc>
                <a:spcPct val="107000"/>
              </a:lnSpc>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JOIN Location l ON </a:t>
            </a:r>
            <a:r>
              <a:rPr lang="en-US" sz="1800" b="1" kern="100" dirty="0" err="1">
                <a:effectLst/>
                <a:latin typeface="Calibri" panose="020F0502020204030204" pitchFamily="34" charset="0"/>
                <a:ea typeface="Calibri" panose="020F0502020204030204" pitchFamily="34" charset="0"/>
                <a:cs typeface="Times New Roman" panose="02020603050405020304" pitchFamily="18" charset="0"/>
              </a:rPr>
              <a:t>a.LocationID</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 = </a:t>
            </a:r>
            <a:r>
              <a:rPr lang="en-US" sz="1800" b="1" kern="100" dirty="0" err="1">
                <a:effectLst/>
                <a:latin typeface="Calibri" panose="020F0502020204030204" pitchFamily="34" charset="0"/>
                <a:ea typeface="Calibri" panose="020F0502020204030204" pitchFamily="34" charset="0"/>
                <a:cs typeface="Times New Roman" panose="02020603050405020304" pitchFamily="18" charset="0"/>
              </a:rPr>
              <a:t>l.LocationID</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482600">
              <a:lnSpc>
                <a:spcPct val="107000"/>
              </a:lnSpc>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JOIN </a:t>
            </a:r>
            <a:r>
              <a:rPr lang="en-US" sz="1800" b="1" kern="100" dirty="0" err="1">
                <a:effectLst/>
                <a:latin typeface="Calibri" panose="020F0502020204030204" pitchFamily="34" charset="0"/>
                <a:ea typeface="Calibri" panose="020F0502020204030204" pitchFamily="34" charset="0"/>
                <a:cs typeface="Times New Roman" panose="02020603050405020304" pitchFamily="18" charset="0"/>
              </a:rPr>
              <a:t>EarlyWarningAlert</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 e ON </a:t>
            </a:r>
            <a:r>
              <a:rPr lang="en-US" sz="1800" b="1" kern="100" dirty="0" err="1">
                <a:effectLst/>
                <a:latin typeface="Calibri" panose="020F0502020204030204" pitchFamily="34" charset="0"/>
                <a:ea typeface="Calibri" panose="020F0502020204030204" pitchFamily="34" charset="0"/>
                <a:cs typeface="Times New Roman" panose="02020603050405020304" pitchFamily="18" charset="0"/>
              </a:rPr>
              <a:t>l.LocationID</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 = </a:t>
            </a:r>
            <a:r>
              <a:rPr lang="en-US" sz="1800" b="1" kern="100" dirty="0" err="1">
                <a:effectLst/>
                <a:latin typeface="Calibri" panose="020F0502020204030204" pitchFamily="34" charset="0"/>
                <a:ea typeface="Calibri" panose="020F0502020204030204" pitchFamily="34" charset="0"/>
                <a:cs typeface="Times New Roman" panose="02020603050405020304" pitchFamily="18" charset="0"/>
              </a:rPr>
              <a:t>e.LocationID</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482600">
              <a:lnSpc>
                <a:spcPct val="107000"/>
              </a:lnSpc>
              <a:spcAft>
                <a:spcPts val="800"/>
              </a:spcAft>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WHERE </a:t>
            </a:r>
            <a:r>
              <a:rPr lang="en-US" sz="1800" b="1" kern="100" dirty="0" err="1">
                <a:effectLst/>
                <a:latin typeface="Calibri" panose="020F0502020204030204" pitchFamily="34" charset="0"/>
                <a:ea typeface="Calibri" panose="020F0502020204030204" pitchFamily="34" charset="0"/>
                <a:cs typeface="Times New Roman" panose="02020603050405020304" pitchFamily="18" charset="0"/>
              </a:rPr>
              <a:t>e.AlertLevel</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 = 'High';</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7" name="Picture 6">
            <a:extLst>
              <a:ext uri="{FF2B5EF4-FFF2-40B4-BE49-F238E27FC236}">
                <a16:creationId xmlns:a16="http://schemas.microsoft.com/office/drawing/2014/main" id="{62C3F96A-CFE1-BBFA-9C1F-FBD778A87DB4}"/>
              </a:ext>
            </a:extLst>
          </p:cNvPr>
          <p:cNvPicPr>
            <a:picLocks noChangeAspect="1"/>
          </p:cNvPicPr>
          <p:nvPr/>
        </p:nvPicPr>
        <p:blipFill>
          <a:blip r:embed="rId3"/>
          <a:stretch>
            <a:fillRect/>
          </a:stretch>
        </p:blipFill>
        <p:spPr>
          <a:xfrm>
            <a:off x="7124882" y="4194671"/>
            <a:ext cx="4066995" cy="2362200"/>
          </a:xfrm>
          <a:prstGeom prst="rect">
            <a:avLst/>
          </a:prstGeom>
        </p:spPr>
      </p:pic>
    </p:spTree>
    <p:extLst>
      <p:ext uri="{BB962C8B-B14F-4D97-AF65-F5344CB8AC3E}">
        <p14:creationId xmlns:p14="http://schemas.microsoft.com/office/powerpoint/2010/main" val="72350339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772B43F-4690-649A-E5D7-B65D096F0E89}"/>
              </a:ext>
            </a:extLst>
          </p:cNvPr>
          <p:cNvSpPr txBox="1"/>
          <p:nvPr/>
        </p:nvSpPr>
        <p:spPr>
          <a:xfrm>
            <a:off x="1104899" y="209010"/>
            <a:ext cx="10048875" cy="2153731"/>
          </a:xfrm>
          <a:prstGeom prst="rect">
            <a:avLst/>
          </a:prstGeom>
          <a:noFill/>
        </p:spPr>
        <p:txBody>
          <a:bodyPr wrap="square">
            <a:spAutoFit/>
          </a:bodyPr>
          <a:lstStyle/>
          <a:p>
            <a:pPr lvl="0">
              <a:lnSpc>
                <a:spcPct val="107000"/>
              </a:lnSpc>
              <a:buSzPts val="2000"/>
            </a:pPr>
            <a:r>
              <a:rPr lang="en-IN" b="1" kern="100" dirty="0">
                <a:solidFill>
                  <a:srgbClr val="0D0D0D"/>
                </a:solidFill>
                <a:latin typeface="Segoe UI" panose="020B0502040204020203" pitchFamily="34" charset="0"/>
                <a:ea typeface="Calibri" panose="020F0502020204030204" pitchFamily="34" charset="0"/>
                <a:cs typeface="Times New Roman" panose="02020603050405020304" pitchFamily="18" charset="0"/>
              </a:rPr>
              <a:t>37) </a:t>
            </a:r>
            <a:r>
              <a:rPr lang="en-IN" sz="1800" b="1" kern="100" dirty="0">
                <a:solidFill>
                  <a:srgbClr val="0D0D0D"/>
                </a:solidFill>
                <a:effectLst/>
                <a:latin typeface="Segoe UI" panose="020B0502040204020203" pitchFamily="34" charset="0"/>
                <a:ea typeface="Calibri" panose="020F0502020204030204" pitchFamily="34" charset="0"/>
                <a:cs typeface="Times New Roman" panose="02020603050405020304" pitchFamily="18" charset="0"/>
              </a:rPr>
              <a:t>Retrieve emergency response plans for regions with flood occurrences and high alert levels:</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482600">
              <a:lnSpc>
                <a:spcPct val="107000"/>
              </a:lnSpc>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SELECT DISTINCT er.* </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482600">
              <a:lnSpc>
                <a:spcPct val="107000"/>
              </a:lnSpc>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FROM </a:t>
            </a:r>
            <a:r>
              <a:rPr lang="en-US" sz="1800" b="1" kern="100" dirty="0" err="1">
                <a:effectLst/>
                <a:latin typeface="Calibri" panose="020F0502020204030204" pitchFamily="34" charset="0"/>
                <a:ea typeface="Calibri" panose="020F0502020204030204" pitchFamily="34" charset="0"/>
                <a:cs typeface="Times New Roman" panose="02020603050405020304" pitchFamily="18" charset="0"/>
              </a:rPr>
              <a:t>EmergencyResponse</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 er</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482600">
              <a:lnSpc>
                <a:spcPct val="107000"/>
              </a:lnSpc>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JOIN Location l ON </a:t>
            </a:r>
            <a:r>
              <a:rPr lang="en-US" sz="1800" b="1" kern="100" dirty="0" err="1">
                <a:effectLst/>
                <a:latin typeface="Calibri" panose="020F0502020204030204" pitchFamily="34" charset="0"/>
                <a:ea typeface="Calibri" panose="020F0502020204030204" pitchFamily="34" charset="0"/>
                <a:cs typeface="Times New Roman" panose="02020603050405020304" pitchFamily="18" charset="0"/>
              </a:rPr>
              <a:t>er.LocationID</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 = </a:t>
            </a:r>
            <a:r>
              <a:rPr lang="en-US" sz="1800" b="1" kern="100" dirty="0" err="1">
                <a:effectLst/>
                <a:latin typeface="Calibri" panose="020F0502020204030204" pitchFamily="34" charset="0"/>
                <a:ea typeface="Calibri" panose="020F0502020204030204" pitchFamily="34" charset="0"/>
                <a:cs typeface="Times New Roman" panose="02020603050405020304" pitchFamily="18" charset="0"/>
              </a:rPr>
              <a:t>l.LocationID</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482600">
              <a:lnSpc>
                <a:spcPct val="107000"/>
              </a:lnSpc>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JOIN </a:t>
            </a:r>
            <a:r>
              <a:rPr lang="en-US" sz="1800" b="1" kern="100" dirty="0" err="1">
                <a:effectLst/>
                <a:latin typeface="Calibri" panose="020F0502020204030204" pitchFamily="34" charset="0"/>
                <a:ea typeface="Calibri" panose="020F0502020204030204" pitchFamily="34" charset="0"/>
                <a:cs typeface="Times New Roman" panose="02020603050405020304" pitchFamily="18" charset="0"/>
              </a:rPr>
              <a:t>EarlyWarningAlert</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 e ON </a:t>
            </a:r>
            <a:r>
              <a:rPr lang="en-US" sz="1800" b="1" kern="100" dirty="0" err="1">
                <a:effectLst/>
                <a:latin typeface="Calibri" panose="020F0502020204030204" pitchFamily="34" charset="0"/>
                <a:ea typeface="Calibri" panose="020F0502020204030204" pitchFamily="34" charset="0"/>
                <a:cs typeface="Times New Roman" panose="02020603050405020304" pitchFamily="18" charset="0"/>
              </a:rPr>
              <a:t>l.LocationID</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 = </a:t>
            </a:r>
            <a:r>
              <a:rPr lang="en-US" sz="1800" b="1" kern="100" dirty="0" err="1">
                <a:effectLst/>
                <a:latin typeface="Calibri" panose="020F0502020204030204" pitchFamily="34" charset="0"/>
                <a:ea typeface="Calibri" panose="020F0502020204030204" pitchFamily="34" charset="0"/>
                <a:cs typeface="Times New Roman" panose="02020603050405020304" pitchFamily="18" charset="0"/>
              </a:rPr>
              <a:t>e.LocationID</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482600">
              <a:lnSpc>
                <a:spcPct val="107000"/>
              </a:lnSpc>
              <a:spcAft>
                <a:spcPts val="800"/>
              </a:spcAft>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WHERE </a:t>
            </a:r>
            <a:r>
              <a:rPr lang="en-US" sz="1800" b="1" kern="100" dirty="0" err="1">
                <a:effectLst/>
                <a:latin typeface="Calibri" panose="020F0502020204030204" pitchFamily="34" charset="0"/>
                <a:ea typeface="Calibri" panose="020F0502020204030204" pitchFamily="34" charset="0"/>
                <a:cs typeface="Times New Roman" panose="02020603050405020304" pitchFamily="18" charset="0"/>
              </a:rPr>
              <a:t>e.AlertLevel</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 = 'High';</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F663CF0A-F231-66CC-D689-D8C910DBC37C}"/>
              </a:ext>
            </a:extLst>
          </p:cNvPr>
          <p:cNvPicPr>
            <a:picLocks noChangeAspect="1"/>
          </p:cNvPicPr>
          <p:nvPr/>
        </p:nvPicPr>
        <p:blipFill>
          <a:blip r:embed="rId2"/>
          <a:stretch>
            <a:fillRect/>
          </a:stretch>
        </p:blipFill>
        <p:spPr>
          <a:xfrm>
            <a:off x="1514475" y="2362741"/>
            <a:ext cx="3962400" cy="2189480"/>
          </a:xfrm>
          <a:prstGeom prst="rect">
            <a:avLst/>
          </a:prstGeom>
        </p:spPr>
      </p:pic>
      <p:sp>
        <p:nvSpPr>
          <p:cNvPr id="6" name="TextBox 5">
            <a:extLst>
              <a:ext uri="{FF2B5EF4-FFF2-40B4-BE49-F238E27FC236}">
                <a16:creationId xmlns:a16="http://schemas.microsoft.com/office/drawing/2014/main" id="{260A36BD-39C3-2068-B3ED-F35E52AF9FC8}"/>
              </a:ext>
            </a:extLst>
          </p:cNvPr>
          <p:cNvSpPr txBox="1"/>
          <p:nvPr/>
        </p:nvSpPr>
        <p:spPr>
          <a:xfrm>
            <a:off x="1219200" y="4485194"/>
            <a:ext cx="9934574" cy="1857368"/>
          </a:xfrm>
          <a:prstGeom prst="rect">
            <a:avLst/>
          </a:prstGeom>
          <a:noFill/>
        </p:spPr>
        <p:txBody>
          <a:bodyPr wrap="square">
            <a:spAutoFit/>
          </a:bodyPr>
          <a:lstStyle/>
          <a:p>
            <a:pPr lvl="0">
              <a:lnSpc>
                <a:spcPct val="107000"/>
              </a:lnSpc>
              <a:buSzPts val="2000"/>
            </a:pPr>
            <a:r>
              <a:rPr lang="en-IN" sz="1800" b="1" kern="100" dirty="0">
                <a:solidFill>
                  <a:srgbClr val="0D0D0D"/>
                </a:solidFill>
                <a:effectLst/>
                <a:latin typeface="Segoe UI" panose="020B0502040204020203" pitchFamily="34" charset="0"/>
                <a:ea typeface="Calibri" panose="020F0502020204030204" pitchFamily="34" charset="0"/>
                <a:cs typeface="Times New Roman" panose="02020603050405020304" pitchFamily="18" charset="0"/>
              </a:rPr>
              <a:t>38) Retrieve evacuation </a:t>
            </a:r>
            <a:r>
              <a:rPr lang="en-IN" sz="1800" b="1" kern="100" dirty="0" err="1">
                <a:solidFill>
                  <a:srgbClr val="0D0D0D"/>
                </a:solidFill>
                <a:effectLst/>
                <a:latin typeface="Segoe UI" panose="020B0502040204020203" pitchFamily="34" charset="0"/>
                <a:ea typeface="Calibri" panose="020F0502020204030204" pitchFamily="34" charset="0"/>
                <a:cs typeface="Times New Roman" panose="02020603050405020304" pitchFamily="18" charset="0"/>
              </a:rPr>
              <a:t>centers</a:t>
            </a:r>
            <a:r>
              <a:rPr lang="en-IN" sz="1800" b="1" kern="100" dirty="0">
                <a:solidFill>
                  <a:srgbClr val="0D0D0D"/>
                </a:solidFill>
                <a:effectLst/>
                <a:latin typeface="Segoe UI" panose="020B0502040204020203" pitchFamily="34" charset="0"/>
                <a:ea typeface="Calibri" panose="020F0502020204030204" pitchFamily="34" charset="0"/>
                <a:cs typeface="Times New Roman" panose="02020603050405020304" pitchFamily="18" charset="0"/>
              </a:rPr>
              <a:t> with available capacity for a specific region:</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482600">
              <a:lnSpc>
                <a:spcPct val="107000"/>
              </a:lnSpc>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SELECT ec.* </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482600">
              <a:lnSpc>
                <a:spcPct val="107000"/>
              </a:lnSpc>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FROM </a:t>
            </a:r>
            <a:r>
              <a:rPr lang="en-US" sz="1800" b="1" kern="100" dirty="0" err="1">
                <a:effectLst/>
                <a:latin typeface="Calibri" panose="020F0502020204030204" pitchFamily="34" charset="0"/>
                <a:ea typeface="Calibri" panose="020F0502020204030204" pitchFamily="34" charset="0"/>
                <a:cs typeface="Times New Roman" panose="02020603050405020304" pitchFamily="18" charset="0"/>
              </a:rPr>
              <a:t>EvacuationCenter</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b="1" kern="100" dirty="0" err="1">
                <a:effectLst/>
                <a:latin typeface="Calibri" panose="020F0502020204030204" pitchFamily="34" charset="0"/>
                <a:ea typeface="Calibri" panose="020F0502020204030204" pitchFamily="34" charset="0"/>
                <a:cs typeface="Times New Roman" panose="02020603050405020304" pitchFamily="18" charset="0"/>
              </a:rPr>
              <a:t>ec</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482600">
              <a:lnSpc>
                <a:spcPct val="107000"/>
              </a:lnSpc>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JOIN Location l ON </a:t>
            </a:r>
            <a:r>
              <a:rPr lang="en-US" sz="1800" b="1" kern="100" dirty="0" err="1">
                <a:effectLst/>
                <a:latin typeface="Calibri" panose="020F0502020204030204" pitchFamily="34" charset="0"/>
                <a:ea typeface="Calibri" panose="020F0502020204030204" pitchFamily="34" charset="0"/>
                <a:cs typeface="Times New Roman" panose="02020603050405020304" pitchFamily="18" charset="0"/>
              </a:rPr>
              <a:t>ec.LocationID</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 = </a:t>
            </a:r>
            <a:r>
              <a:rPr lang="en-US" sz="1800" b="1" kern="100" dirty="0" err="1">
                <a:effectLst/>
                <a:latin typeface="Calibri" panose="020F0502020204030204" pitchFamily="34" charset="0"/>
                <a:ea typeface="Calibri" panose="020F0502020204030204" pitchFamily="34" charset="0"/>
                <a:cs typeface="Times New Roman" panose="02020603050405020304" pitchFamily="18" charset="0"/>
              </a:rPr>
              <a:t>l.LocationID</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482600">
              <a:lnSpc>
                <a:spcPct val="107000"/>
              </a:lnSpc>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WHERE </a:t>
            </a:r>
            <a:r>
              <a:rPr lang="en-US" sz="1800" b="1" kern="100" dirty="0" err="1">
                <a:effectLst/>
                <a:latin typeface="Calibri" panose="020F0502020204030204" pitchFamily="34" charset="0"/>
                <a:ea typeface="Calibri" panose="020F0502020204030204" pitchFamily="34" charset="0"/>
                <a:cs typeface="Times New Roman" panose="02020603050405020304" pitchFamily="18" charset="0"/>
              </a:rPr>
              <a:t>l.Region</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 = 'New York' </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482600">
              <a:lnSpc>
                <a:spcPct val="107000"/>
              </a:lnSpc>
              <a:spcAft>
                <a:spcPts val="800"/>
              </a:spcAft>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AND </a:t>
            </a:r>
            <a:r>
              <a:rPr lang="en-US" sz="1800" b="1" kern="100" dirty="0" err="1">
                <a:effectLst/>
                <a:latin typeface="Calibri" panose="020F0502020204030204" pitchFamily="34" charset="0"/>
                <a:ea typeface="Calibri" panose="020F0502020204030204" pitchFamily="34" charset="0"/>
                <a:cs typeface="Times New Roman" panose="02020603050405020304" pitchFamily="18" charset="0"/>
              </a:rPr>
              <a:t>ec.Capacity</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 &gt; 0;</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96466661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DA3004A-C014-BF1F-EC91-DE8707DD2982}"/>
              </a:ext>
            </a:extLst>
          </p:cNvPr>
          <p:cNvPicPr>
            <a:picLocks noChangeAspect="1"/>
          </p:cNvPicPr>
          <p:nvPr/>
        </p:nvPicPr>
        <p:blipFill>
          <a:blip r:embed="rId2"/>
          <a:stretch>
            <a:fillRect/>
          </a:stretch>
        </p:blipFill>
        <p:spPr>
          <a:xfrm>
            <a:off x="1254125" y="215900"/>
            <a:ext cx="4292600" cy="2387600"/>
          </a:xfrm>
          <a:prstGeom prst="rect">
            <a:avLst/>
          </a:prstGeom>
        </p:spPr>
      </p:pic>
      <p:sp>
        <p:nvSpPr>
          <p:cNvPr id="4" name="TextBox 3">
            <a:extLst>
              <a:ext uri="{FF2B5EF4-FFF2-40B4-BE49-F238E27FC236}">
                <a16:creationId xmlns:a16="http://schemas.microsoft.com/office/drawing/2014/main" id="{3B2E69DE-6423-9E75-09BA-90C37A6C8BBC}"/>
              </a:ext>
            </a:extLst>
          </p:cNvPr>
          <p:cNvSpPr txBox="1"/>
          <p:nvPr/>
        </p:nvSpPr>
        <p:spPr>
          <a:xfrm>
            <a:off x="1114424" y="2675985"/>
            <a:ext cx="11077575" cy="1857368"/>
          </a:xfrm>
          <a:prstGeom prst="rect">
            <a:avLst/>
          </a:prstGeom>
          <a:noFill/>
        </p:spPr>
        <p:txBody>
          <a:bodyPr wrap="square">
            <a:spAutoFit/>
          </a:bodyPr>
          <a:lstStyle/>
          <a:p>
            <a:pPr lvl="0">
              <a:lnSpc>
                <a:spcPct val="107000"/>
              </a:lnSpc>
              <a:buSzPts val="2000"/>
            </a:pPr>
            <a:r>
              <a:rPr lang="en-IN" sz="1800" b="1" kern="100" dirty="0">
                <a:solidFill>
                  <a:srgbClr val="0D0D0D"/>
                </a:solidFill>
                <a:effectLst/>
                <a:latin typeface="Segoe UI" panose="020B0502040204020203" pitchFamily="34" charset="0"/>
                <a:ea typeface="Calibri" panose="020F0502020204030204" pitchFamily="34" charset="0"/>
                <a:cs typeface="Times New Roman" panose="02020603050405020304" pitchFamily="18" charset="0"/>
              </a:rPr>
              <a:t>39) Retrieve flood data for regions with elevation less than 20 and magnitude greater than 2:</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482600">
              <a:lnSpc>
                <a:spcPct val="107000"/>
              </a:lnSpc>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SELECT f.* </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482600">
              <a:lnSpc>
                <a:spcPct val="107000"/>
              </a:lnSpc>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FROM </a:t>
            </a:r>
            <a:r>
              <a:rPr lang="en-US" sz="1800" b="1" kern="100" dirty="0" err="1">
                <a:effectLst/>
                <a:latin typeface="Calibri" panose="020F0502020204030204" pitchFamily="34" charset="0"/>
                <a:ea typeface="Calibri" panose="020F0502020204030204" pitchFamily="34" charset="0"/>
                <a:cs typeface="Times New Roman" panose="02020603050405020304" pitchFamily="18" charset="0"/>
              </a:rPr>
              <a:t>FloodData</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 f</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482600">
              <a:lnSpc>
                <a:spcPct val="107000"/>
              </a:lnSpc>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JOIN Location l ON </a:t>
            </a:r>
            <a:r>
              <a:rPr lang="en-US" sz="1800" b="1" kern="100" dirty="0" err="1">
                <a:effectLst/>
                <a:latin typeface="Calibri" panose="020F0502020204030204" pitchFamily="34" charset="0"/>
                <a:ea typeface="Calibri" panose="020F0502020204030204" pitchFamily="34" charset="0"/>
                <a:cs typeface="Times New Roman" panose="02020603050405020304" pitchFamily="18" charset="0"/>
              </a:rPr>
              <a:t>f.LocationID</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 = </a:t>
            </a:r>
            <a:r>
              <a:rPr lang="en-US" sz="1800" b="1" kern="100" dirty="0" err="1">
                <a:effectLst/>
                <a:latin typeface="Calibri" panose="020F0502020204030204" pitchFamily="34" charset="0"/>
                <a:ea typeface="Calibri" panose="020F0502020204030204" pitchFamily="34" charset="0"/>
                <a:cs typeface="Times New Roman" panose="02020603050405020304" pitchFamily="18" charset="0"/>
              </a:rPr>
              <a:t>l.LocationID</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482600">
              <a:lnSpc>
                <a:spcPct val="107000"/>
              </a:lnSpc>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WHERE </a:t>
            </a:r>
            <a:r>
              <a:rPr lang="en-US" sz="1800" b="1" kern="100" dirty="0" err="1">
                <a:effectLst/>
                <a:latin typeface="Calibri" panose="020F0502020204030204" pitchFamily="34" charset="0"/>
                <a:ea typeface="Calibri" panose="020F0502020204030204" pitchFamily="34" charset="0"/>
                <a:cs typeface="Times New Roman" panose="02020603050405020304" pitchFamily="18" charset="0"/>
              </a:rPr>
              <a:t>l.Elevation</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 &lt; 20 </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482600">
              <a:lnSpc>
                <a:spcPct val="107000"/>
              </a:lnSpc>
              <a:spcAft>
                <a:spcPts val="800"/>
              </a:spcAft>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AND </a:t>
            </a:r>
            <a:r>
              <a:rPr lang="en-US" sz="1800" b="1" kern="100" dirty="0" err="1">
                <a:effectLst/>
                <a:latin typeface="Calibri" panose="020F0502020204030204" pitchFamily="34" charset="0"/>
                <a:ea typeface="Calibri" panose="020F0502020204030204" pitchFamily="34" charset="0"/>
                <a:cs typeface="Times New Roman" panose="02020603050405020304" pitchFamily="18" charset="0"/>
              </a:rPr>
              <a:t>f.Magnitude</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 &gt; 2;</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id="{B381ABDC-D95D-AABD-DE55-0148EEA6A1E4}"/>
              </a:ext>
            </a:extLst>
          </p:cNvPr>
          <p:cNvPicPr>
            <a:picLocks noChangeAspect="1"/>
          </p:cNvPicPr>
          <p:nvPr/>
        </p:nvPicPr>
        <p:blipFill>
          <a:blip r:embed="rId3"/>
          <a:stretch>
            <a:fillRect/>
          </a:stretch>
        </p:blipFill>
        <p:spPr>
          <a:xfrm>
            <a:off x="5546725" y="3921125"/>
            <a:ext cx="4933950" cy="2844800"/>
          </a:xfrm>
          <a:prstGeom prst="rect">
            <a:avLst/>
          </a:prstGeom>
        </p:spPr>
      </p:pic>
    </p:spTree>
    <p:extLst>
      <p:ext uri="{BB962C8B-B14F-4D97-AF65-F5344CB8AC3E}">
        <p14:creationId xmlns:p14="http://schemas.microsoft.com/office/powerpoint/2010/main" val="365508725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53AC5E9-4611-C3CA-FC76-A375333D3231}"/>
              </a:ext>
            </a:extLst>
          </p:cNvPr>
          <p:cNvSpPr txBox="1"/>
          <p:nvPr/>
        </p:nvSpPr>
        <p:spPr>
          <a:xfrm>
            <a:off x="1219200" y="340203"/>
            <a:ext cx="10248899" cy="5960927"/>
          </a:xfrm>
          <a:prstGeom prst="rect">
            <a:avLst/>
          </a:prstGeom>
          <a:noFill/>
        </p:spPr>
        <p:txBody>
          <a:bodyPr wrap="square">
            <a:spAutoFit/>
          </a:bodyPr>
          <a:lstStyle/>
          <a:p>
            <a:pPr>
              <a:lnSpc>
                <a:spcPct val="107000"/>
              </a:lnSpc>
              <a:spcAft>
                <a:spcPts val="800"/>
              </a:spcAft>
            </a:pPr>
            <a:r>
              <a:rPr lang="en-IN" sz="1800" kern="0" dirty="0">
                <a:solidFill>
                  <a:srgbClr val="FFFFFF"/>
                </a:solidFill>
                <a:effectLst/>
                <a:latin typeface="Calibri Light" panose="020F0302020204030204" pitchFamily="34" charset="0"/>
                <a:ea typeface="Times New Roman" panose="02020603050405020304" pitchFamily="18" charset="0"/>
                <a:cs typeface="Times New Roman" panose="02020603050405020304" pitchFamily="18" charset="0"/>
              </a:rPr>
              <a:t>FINAL RESULT OF THIS PROJECT:</a:t>
            </a:r>
            <a:endParaRPr lang="en-IN" sz="20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kern="0" dirty="0">
                <a:effectLst/>
                <a:latin typeface="Calibri Light" panose="020F0302020204030204" pitchFamily="34" charset="0"/>
                <a:ea typeface="Times New Roman" panose="02020603050405020304" pitchFamily="18" charset="0"/>
                <a:cs typeface="Times New Roman" panose="02020603050405020304" pitchFamily="18" charset="0"/>
              </a:rPr>
              <a:t> </a:t>
            </a:r>
            <a:r>
              <a:rPr lang="en-IN" sz="1800" kern="0" dirty="0">
                <a:solidFill>
                  <a:srgbClr val="FFFFFF"/>
                </a:solidFill>
                <a:effectLst/>
                <a:latin typeface="Calibri Light" panose="020F0302020204030204" pitchFamily="34" charset="0"/>
                <a:ea typeface="Times New Roman" panose="02020603050405020304" pitchFamily="18" charset="0"/>
                <a:cs typeface="Times New Roman" panose="02020603050405020304" pitchFamily="18" charset="0"/>
              </a:rPr>
              <a:t> 1. </a:t>
            </a:r>
            <a:r>
              <a:rPr lang="en-IN" sz="1800" kern="0" dirty="0" err="1">
                <a:solidFill>
                  <a:srgbClr val="FFFFFF"/>
                </a:solidFill>
                <a:effectLst/>
                <a:latin typeface="Calibri Light" panose="020F0302020204030204" pitchFamily="34" charset="0"/>
                <a:ea typeface="Times New Roman" panose="02020603050405020304" pitchFamily="18" charset="0"/>
                <a:cs typeface="Times New Roman" panose="02020603050405020304" pitchFamily="18" charset="0"/>
              </a:rPr>
              <a:t>Analyzing</a:t>
            </a:r>
            <a:r>
              <a:rPr lang="en-IN" sz="1800" kern="0" dirty="0">
                <a:solidFill>
                  <a:srgbClr val="FFFFFF"/>
                </a:solidFill>
                <a:effectLst/>
                <a:latin typeface="Calibri Light" panose="020F0302020204030204" pitchFamily="34" charset="0"/>
                <a:ea typeface="Times New Roman" panose="02020603050405020304" pitchFamily="18" charset="0"/>
                <a:cs typeface="Times New Roman" panose="02020603050405020304" pitchFamily="18" charset="0"/>
              </a:rPr>
              <a:t> Historical Flood Data for All Cities</a:t>
            </a:r>
            <a:endParaRPr lang="en-IN" sz="20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kern="0" dirty="0">
                <a:solidFill>
                  <a:srgbClr val="FFFFFF"/>
                </a:solidFill>
                <a:effectLst/>
                <a:latin typeface="Calibri Light" panose="020F0302020204030204" pitchFamily="34" charset="0"/>
                <a:ea typeface="Times New Roman" panose="02020603050405020304" pitchFamily="18" charset="0"/>
                <a:cs typeface="Times New Roman" panose="02020603050405020304" pitchFamily="18" charset="0"/>
              </a:rPr>
              <a:t>SELECT </a:t>
            </a:r>
            <a:r>
              <a:rPr lang="en-IN" sz="1800" kern="0" dirty="0" err="1">
                <a:solidFill>
                  <a:srgbClr val="FFFFFF"/>
                </a:solidFill>
                <a:effectLst/>
                <a:latin typeface="Calibri Light" panose="020F0302020204030204" pitchFamily="34" charset="0"/>
                <a:ea typeface="Times New Roman" panose="02020603050405020304" pitchFamily="18" charset="0"/>
                <a:cs typeface="Times New Roman" panose="02020603050405020304" pitchFamily="18" charset="0"/>
              </a:rPr>
              <a:t>fd</a:t>
            </a:r>
            <a:r>
              <a:rPr lang="en-IN" sz="1800" kern="0" dirty="0">
                <a:solidFill>
                  <a:srgbClr val="FFFFFF"/>
                </a:solidFill>
                <a:effectLst/>
                <a:latin typeface="Calibri Light" panose="020F0302020204030204" pitchFamily="34" charset="0"/>
                <a:ea typeface="Times New Roman" panose="02020603050405020304" pitchFamily="18" charset="0"/>
                <a:cs typeface="Times New Roman" panose="02020603050405020304" pitchFamily="18" charset="0"/>
              </a:rPr>
              <a:t>.*, </a:t>
            </a:r>
            <a:r>
              <a:rPr lang="en-IN" sz="1800" kern="0" dirty="0" err="1">
                <a:solidFill>
                  <a:srgbClr val="FFFFFF"/>
                </a:solidFill>
                <a:effectLst/>
                <a:latin typeface="Calibri Light" panose="020F0302020204030204" pitchFamily="34" charset="0"/>
                <a:ea typeface="Times New Roman" panose="02020603050405020304" pitchFamily="18" charset="0"/>
                <a:cs typeface="Times New Roman" panose="02020603050405020304" pitchFamily="18" charset="0"/>
              </a:rPr>
              <a:t>l.Region</a:t>
            </a:r>
            <a:r>
              <a:rPr lang="en-IN" sz="1800" kern="0" dirty="0">
                <a:solidFill>
                  <a:srgbClr val="FFFFFF"/>
                </a:solidFill>
                <a:effectLst/>
                <a:latin typeface="Calibri Light" panose="020F0302020204030204" pitchFamily="34" charset="0"/>
                <a:ea typeface="Times New Roman" panose="02020603050405020304" pitchFamily="18" charset="0"/>
                <a:cs typeface="Times New Roman" panose="02020603050405020304" pitchFamily="18" charset="0"/>
              </a:rPr>
              <a:t> AS Location</a:t>
            </a:r>
            <a:endParaRPr lang="en-IN" sz="20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kern="0" dirty="0">
                <a:solidFill>
                  <a:srgbClr val="FFFFFF"/>
                </a:solidFill>
                <a:effectLst/>
                <a:latin typeface="Calibri Light" panose="020F0302020204030204" pitchFamily="34" charset="0"/>
                <a:ea typeface="Times New Roman" panose="02020603050405020304" pitchFamily="18" charset="0"/>
                <a:cs typeface="Times New Roman" panose="02020603050405020304" pitchFamily="18" charset="0"/>
              </a:rPr>
              <a:t>FROM </a:t>
            </a:r>
            <a:r>
              <a:rPr lang="en-IN" sz="1800" kern="0" dirty="0" err="1">
                <a:solidFill>
                  <a:srgbClr val="FFFFFF"/>
                </a:solidFill>
                <a:effectLst/>
                <a:latin typeface="Calibri Light" panose="020F0302020204030204" pitchFamily="34" charset="0"/>
                <a:ea typeface="Times New Roman" panose="02020603050405020304" pitchFamily="18" charset="0"/>
                <a:cs typeface="Times New Roman" panose="02020603050405020304" pitchFamily="18" charset="0"/>
              </a:rPr>
              <a:t>FloodData</a:t>
            </a:r>
            <a:r>
              <a:rPr lang="en-IN" sz="1800" kern="0" dirty="0">
                <a:solidFill>
                  <a:srgbClr val="FFFFFF"/>
                </a:solidFill>
                <a:effectLst/>
                <a:latin typeface="Calibri Light" panose="020F0302020204030204" pitchFamily="34" charset="0"/>
                <a:ea typeface="Times New Roman" panose="02020603050405020304" pitchFamily="18" charset="0"/>
                <a:cs typeface="Times New Roman" panose="02020603050405020304" pitchFamily="18" charset="0"/>
              </a:rPr>
              <a:t> </a:t>
            </a:r>
            <a:r>
              <a:rPr lang="en-IN" sz="1800" kern="0" dirty="0" err="1">
                <a:solidFill>
                  <a:srgbClr val="FFFFFF"/>
                </a:solidFill>
                <a:effectLst/>
                <a:latin typeface="Calibri Light" panose="020F0302020204030204" pitchFamily="34" charset="0"/>
                <a:ea typeface="Times New Roman" panose="02020603050405020304" pitchFamily="18" charset="0"/>
                <a:cs typeface="Times New Roman" panose="02020603050405020304" pitchFamily="18" charset="0"/>
              </a:rPr>
              <a:t>fd</a:t>
            </a:r>
            <a:endParaRPr lang="en-IN" sz="20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kern="0" dirty="0">
                <a:solidFill>
                  <a:srgbClr val="FFFFFF"/>
                </a:solidFill>
                <a:effectLst/>
                <a:latin typeface="Calibri Light" panose="020F0302020204030204" pitchFamily="34" charset="0"/>
                <a:ea typeface="Times New Roman" panose="02020603050405020304" pitchFamily="18" charset="0"/>
                <a:cs typeface="Times New Roman" panose="02020603050405020304" pitchFamily="18" charset="0"/>
              </a:rPr>
              <a:t>JOIN Location l ON </a:t>
            </a:r>
            <a:r>
              <a:rPr lang="en-IN" sz="1800" kern="0" dirty="0" err="1">
                <a:solidFill>
                  <a:srgbClr val="FFFFFF"/>
                </a:solidFill>
                <a:effectLst/>
                <a:latin typeface="Calibri Light" panose="020F0302020204030204" pitchFamily="34" charset="0"/>
                <a:ea typeface="Times New Roman" panose="02020603050405020304" pitchFamily="18" charset="0"/>
                <a:cs typeface="Times New Roman" panose="02020603050405020304" pitchFamily="18" charset="0"/>
              </a:rPr>
              <a:t>fd.LocationID</a:t>
            </a:r>
            <a:r>
              <a:rPr lang="en-IN" sz="1800" kern="0" dirty="0">
                <a:solidFill>
                  <a:srgbClr val="FFFFFF"/>
                </a:solidFill>
                <a:effectLst/>
                <a:latin typeface="Calibri Light" panose="020F0302020204030204" pitchFamily="34" charset="0"/>
                <a:ea typeface="Times New Roman" panose="02020603050405020304" pitchFamily="18" charset="0"/>
                <a:cs typeface="Times New Roman" panose="02020603050405020304" pitchFamily="18" charset="0"/>
              </a:rPr>
              <a:t> = </a:t>
            </a:r>
            <a:r>
              <a:rPr lang="en-IN" sz="1800" kern="0" dirty="0" err="1">
                <a:solidFill>
                  <a:srgbClr val="FFFFFF"/>
                </a:solidFill>
                <a:effectLst/>
                <a:latin typeface="Calibri Light" panose="020F0302020204030204" pitchFamily="34" charset="0"/>
                <a:ea typeface="Times New Roman" panose="02020603050405020304" pitchFamily="18" charset="0"/>
                <a:cs typeface="Times New Roman" panose="02020603050405020304" pitchFamily="18" charset="0"/>
              </a:rPr>
              <a:t>l.LocationID</a:t>
            </a:r>
            <a:r>
              <a:rPr lang="en-IN" sz="1800" kern="0" dirty="0">
                <a:solidFill>
                  <a:srgbClr val="FFFFFF"/>
                </a:solidFill>
                <a:effectLst/>
                <a:latin typeface="Calibri Light" panose="020F0302020204030204" pitchFamily="34" charset="0"/>
                <a:ea typeface="Times New Roman" panose="02020603050405020304" pitchFamily="18" charset="0"/>
                <a:cs typeface="Times New Roman" panose="02020603050405020304" pitchFamily="18" charset="0"/>
              </a:rPr>
              <a:t>;</a:t>
            </a:r>
            <a:endParaRPr lang="en-IN" sz="20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kern="0" dirty="0">
                <a:effectLst/>
                <a:latin typeface="Calibri Light" panose="020F0302020204030204" pitchFamily="34" charset="0"/>
                <a:ea typeface="Times New Roman" panose="02020603050405020304" pitchFamily="18" charset="0"/>
                <a:cs typeface="Times New Roman" panose="02020603050405020304" pitchFamily="18" charset="0"/>
              </a:rPr>
              <a:t> </a:t>
            </a:r>
            <a:r>
              <a:rPr lang="en-IN" sz="1800" kern="0" dirty="0">
                <a:solidFill>
                  <a:srgbClr val="FFFFFF"/>
                </a:solidFill>
                <a:effectLst/>
                <a:latin typeface="Calibri Light" panose="020F0302020204030204" pitchFamily="34" charset="0"/>
                <a:ea typeface="Times New Roman" panose="02020603050405020304" pitchFamily="18" charset="0"/>
                <a:cs typeface="Times New Roman" panose="02020603050405020304" pitchFamily="18" charset="0"/>
              </a:rPr>
              <a:t>2. Average Magnitude of Floods in Each Region</a:t>
            </a:r>
            <a:endParaRPr lang="en-IN" sz="20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kern="0" dirty="0">
                <a:solidFill>
                  <a:srgbClr val="FFFFFF"/>
                </a:solidFill>
                <a:effectLst/>
                <a:latin typeface="Calibri Light" panose="020F0302020204030204" pitchFamily="34" charset="0"/>
                <a:ea typeface="Times New Roman" panose="02020603050405020304" pitchFamily="18" charset="0"/>
                <a:cs typeface="Times New Roman" panose="02020603050405020304" pitchFamily="18" charset="0"/>
              </a:rPr>
              <a:t>SELECT </a:t>
            </a:r>
            <a:r>
              <a:rPr lang="en-IN" sz="1800" kern="0" dirty="0" err="1">
                <a:solidFill>
                  <a:srgbClr val="FFFFFF"/>
                </a:solidFill>
                <a:effectLst/>
                <a:latin typeface="Calibri Light" panose="020F0302020204030204" pitchFamily="34" charset="0"/>
                <a:ea typeface="Times New Roman" panose="02020603050405020304" pitchFamily="18" charset="0"/>
                <a:cs typeface="Times New Roman" panose="02020603050405020304" pitchFamily="18" charset="0"/>
              </a:rPr>
              <a:t>l.Region</a:t>
            </a:r>
            <a:r>
              <a:rPr lang="en-IN" sz="1800" kern="0" dirty="0">
                <a:solidFill>
                  <a:srgbClr val="FFFFFF"/>
                </a:solidFill>
                <a:effectLst/>
                <a:latin typeface="Calibri Light" panose="020F0302020204030204" pitchFamily="34" charset="0"/>
                <a:ea typeface="Times New Roman" panose="02020603050405020304" pitchFamily="18" charset="0"/>
                <a:cs typeface="Times New Roman" panose="02020603050405020304" pitchFamily="18" charset="0"/>
              </a:rPr>
              <a:t> AS Location, AVG(</a:t>
            </a:r>
            <a:r>
              <a:rPr lang="en-IN" sz="1800" kern="0" dirty="0" err="1">
                <a:solidFill>
                  <a:srgbClr val="FFFFFF"/>
                </a:solidFill>
                <a:effectLst/>
                <a:latin typeface="Calibri Light" panose="020F0302020204030204" pitchFamily="34" charset="0"/>
                <a:ea typeface="Times New Roman" panose="02020603050405020304" pitchFamily="18" charset="0"/>
                <a:cs typeface="Times New Roman" panose="02020603050405020304" pitchFamily="18" charset="0"/>
              </a:rPr>
              <a:t>fd.Magnitude</a:t>
            </a:r>
            <a:r>
              <a:rPr lang="en-IN" sz="1800" kern="0" dirty="0">
                <a:solidFill>
                  <a:srgbClr val="FFFFFF"/>
                </a:solidFill>
                <a:effectLst/>
                <a:latin typeface="Calibri Light" panose="020F0302020204030204" pitchFamily="34" charset="0"/>
                <a:ea typeface="Times New Roman" panose="02020603050405020304" pitchFamily="18" charset="0"/>
                <a:cs typeface="Times New Roman" panose="02020603050405020304" pitchFamily="18" charset="0"/>
              </a:rPr>
              <a:t>) AS </a:t>
            </a:r>
            <a:r>
              <a:rPr lang="en-IN" sz="1800" kern="0" dirty="0" err="1">
                <a:solidFill>
                  <a:srgbClr val="FFFFFF"/>
                </a:solidFill>
                <a:effectLst/>
                <a:latin typeface="Calibri Light" panose="020F0302020204030204" pitchFamily="34" charset="0"/>
                <a:ea typeface="Times New Roman" panose="02020603050405020304" pitchFamily="18" charset="0"/>
                <a:cs typeface="Times New Roman" panose="02020603050405020304" pitchFamily="18" charset="0"/>
              </a:rPr>
              <a:t>AverageMagnitude</a:t>
            </a:r>
            <a:endParaRPr lang="en-IN" sz="20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kern="0" dirty="0">
                <a:solidFill>
                  <a:srgbClr val="FFFFFF"/>
                </a:solidFill>
                <a:effectLst/>
                <a:latin typeface="Calibri Light" panose="020F0302020204030204" pitchFamily="34" charset="0"/>
                <a:ea typeface="Times New Roman" panose="02020603050405020304" pitchFamily="18" charset="0"/>
                <a:cs typeface="Times New Roman" panose="02020603050405020304" pitchFamily="18" charset="0"/>
              </a:rPr>
              <a:t>FROM Location l</a:t>
            </a:r>
            <a:endParaRPr lang="en-IN" sz="20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kern="0" dirty="0">
                <a:solidFill>
                  <a:srgbClr val="FFFFFF"/>
                </a:solidFill>
                <a:effectLst/>
                <a:latin typeface="Calibri Light" panose="020F0302020204030204" pitchFamily="34" charset="0"/>
                <a:ea typeface="Times New Roman" panose="02020603050405020304" pitchFamily="18" charset="0"/>
                <a:cs typeface="Times New Roman" panose="02020603050405020304" pitchFamily="18" charset="0"/>
              </a:rPr>
              <a:t>JOIN </a:t>
            </a:r>
            <a:r>
              <a:rPr lang="en-IN" sz="1800" kern="0" dirty="0" err="1">
                <a:solidFill>
                  <a:srgbClr val="FFFFFF"/>
                </a:solidFill>
                <a:effectLst/>
                <a:latin typeface="Calibri Light" panose="020F0302020204030204" pitchFamily="34" charset="0"/>
                <a:ea typeface="Times New Roman" panose="02020603050405020304" pitchFamily="18" charset="0"/>
                <a:cs typeface="Times New Roman" panose="02020603050405020304" pitchFamily="18" charset="0"/>
              </a:rPr>
              <a:t>FloodData</a:t>
            </a:r>
            <a:r>
              <a:rPr lang="en-IN" sz="1800" kern="0" dirty="0">
                <a:solidFill>
                  <a:srgbClr val="FFFFFF"/>
                </a:solidFill>
                <a:effectLst/>
                <a:latin typeface="Calibri Light" panose="020F0302020204030204" pitchFamily="34" charset="0"/>
                <a:ea typeface="Times New Roman" panose="02020603050405020304" pitchFamily="18" charset="0"/>
                <a:cs typeface="Times New Roman" panose="02020603050405020304" pitchFamily="18" charset="0"/>
              </a:rPr>
              <a:t> </a:t>
            </a:r>
            <a:r>
              <a:rPr lang="en-IN" sz="1800" kern="0" dirty="0" err="1">
                <a:solidFill>
                  <a:srgbClr val="FFFFFF"/>
                </a:solidFill>
                <a:effectLst/>
                <a:latin typeface="Calibri Light" panose="020F0302020204030204" pitchFamily="34" charset="0"/>
                <a:ea typeface="Times New Roman" panose="02020603050405020304" pitchFamily="18" charset="0"/>
                <a:cs typeface="Times New Roman" panose="02020603050405020304" pitchFamily="18" charset="0"/>
              </a:rPr>
              <a:t>fd</a:t>
            </a:r>
            <a:r>
              <a:rPr lang="en-IN" sz="1800" kern="0" dirty="0">
                <a:solidFill>
                  <a:srgbClr val="FFFFFF"/>
                </a:solidFill>
                <a:effectLst/>
                <a:latin typeface="Calibri Light" panose="020F0302020204030204" pitchFamily="34" charset="0"/>
                <a:ea typeface="Times New Roman" panose="02020603050405020304" pitchFamily="18" charset="0"/>
                <a:cs typeface="Times New Roman" panose="02020603050405020304" pitchFamily="18" charset="0"/>
              </a:rPr>
              <a:t> ON </a:t>
            </a:r>
            <a:r>
              <a:rPr lang="en-IN" sz="1800" kern="0" dirty="0" err="1">
                <a:solidFill>
                  <a:srgbClr val="FFFFFF"/>
                </a:solidFill>
                <a:effectLst/>
                <a:latin typeface="Calibri Light" panose="020F0302020204030204" pitchFamily="34" charset="0"/>
                <a:ea typeface="Times New Roman" panose="02020603050405020304" pitchFamily="18" charset="0"/>
                <a:cs typeface="Times New Roman" panose="02020603050405020304" pitchFamily="18" charset="0"/>
              </a:rPr>
              <a:t>l.LocationID</a:t>
            </a:r>
            <a:r>
              <a:rPr lang="en-IN" sz="1800" kern="0" dirty="0">
                <a:solidFill>
                  <a:srgbClr val="FFFFFF"/>
                </a:solidFill>
                <a:effectLst/>
                <a:latin typeface="Calibri Light" panose="020F0302020204030204" pitchFamily="34" charset="0"/>
                <a:ea typeface="Times New Roman" panose="02020603050405020304" pitchFamily="18" charset="0"/>
                <a:cs typeface="Times New Roman" panose="02020603050405020304" pitchFamily="18" charset="0"/>
              </a:rPr>
              <a:t> = </a:t>
            </a:r>
            <a:r>
              <a:rPr lang="en-IN" sz="1800" kern="0" dirty="0" err="1">
                <a:solidFill>
                  <a:srgbClr val="FFFFFF"/>
                </a:solidFill>
                <a:effectLst/>
                <a:latin typeface="Calibri Light" panose="020F0302020204030204" pitchFamily="34" charset="0"/>
                <a:ea typeface="Times New Roman" panose="02020603050405020304" pitchFamily="18" charset="0"/>
                <a:cs typeface="Times New Roman" panose="02020603050405020304" pitchFamily="18" charset="0"/>
              </a:rPr>
              <a:t>fd.LocationID</a:t>
            </a:r>
            <a:endParaRPr lang="en-IN" sz="20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kern="0" dirty="0">
                <a:solidFill>
                  <a:srgbClr val="FFFFFF"/>
                </a:solidFill>
                <a:effectLst/>
                <a:latin typeface="Calibri Light" panose="020F0302020204030204" pitchFamily="34" charset="0"/>
                <a:ea typeface="Times New Roman" panose="02020603050405020304" pitchFamily="18" charset="0"/>
                <a:cs typeface="Times New Roman" panose="02020603050405020304" pitchFamily="18" charset="0"/>
              </a:rPr>
              <a:t>GROUP BY </a:t>
            </a:r>
            <a:r>
              <a:rPr lang="en-IN" sz="1800" kern="0" dirty="0" err="1">
                <a:solidFill>
                  <a:srgbClr val="FFFFFF"/>
                </a:solidFill>
                <a:effectLst/>
                <a:latin typeface="Calibri Light" panose="020F0302020204030204" pitchFamily="34" charset="0"/>
                <a:ea typeface="Times New Roman" panose="02020603050405020304" pitchFamily="18" charset="0"/>
                <a:cs typeface="Times New Roman" panose="02020603050405020304" pitchFamily="18" charset="0"/>
              </a:rPr>
              <a:t>l.Region</a:t>
            </a:r>
            <a:r>
              <a:rPr lang="en-IN" sz="1800" kern="0" dirty="0">
                <a:solidFill>
                  <a:srgbClr val="FFFFFF"/>
                </a:solidFill>
                <a:effectLst/>
                <a:latin typeface="Calibri Light" panose="020F0302020204030204" pitchFamily="34" charset="0"/>
                <a:ea typeface="Times New Roman" panose="02020603050405020304" pitchFamily="18" charset="0"/>
                <a:cs typeface="Times New Roman" panose="02020603050405020304" pitchFamily="18" charset="0"/>
              </a:rPr>
              <a:t>;</a:t>
            </a:r>
            <a:endParaRPr lang="en-IN" sz="20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kern="0" dirty="0">
                <a:effectLst/>
                <a:latin typeface="Calibri Light" panose="020F0302020204030204" pitchFamily="34" charset="0"/>
                <a:ea typeface="Times New Roman" panose="02020603050405020304" pitchFamily="18" charset="0"/>
                <a:cs typeface="Times New Roman" panose="02020603050405020304" pitchFamily="18" charset="0"/>
              </a:rPr>
              <a:t> </a:t>
            </a:r>
            <a:r>
              <a:rPr lang="en-IN" sz="1800" kern="0" dirty="0">
                <a:solidFill>
                  <a:srgbClr val="FFFFFF"/>
                </a:solidFill>
                <a:effectLst/>
                <a:latin typeface="Calibri Light" panose="020F0302020204030204" pitchFamily="34" charset="0"/>
                <a:ea typeface="Times New Roman" panose="02020603050405020304" pitchFamily="18" charset="0"/>
                <a:cs typeface="Times New Roman" panose="02020603050405020304" pitchFamily="18" charset="0"/>
              </a:rPr>
              <a:t>3. Early Warning Alerts for All Cities</a:t>
            </a:r>
            <a:endParaRPr lang="en-IN" sz="20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kern="0" dirty="0">
                <a:solidFill>
                  <a:srgbClr val="FFFFFF"/>
                </a:solidFill>
                <a:effectLst/>
                <a:latin typeface="Calibri Light" panose="020F0302020204030204" pitchFamily="34" charset="0"/>
                <a:ea typeface="Times New Roman" panose="02020603050405020304" pitchFamily="18" charset="0"/>
                <a:cs typeface="Times New Roman" panose="02020603050405020304" pitchFamily="18" charset="0"/>
              </a:rPr>
              <a:t>SELECT </a:t>
            </a:r>
            <a:r>
              <a:rPr lang="en-IN" sz="1800" kern="0" dirty="0" err="1">
                <a:solidFill>
                  <a:srgbClr val="FFFFFF"/>
                </a:solidFill>
                <a:effectLst/>
                <a:latin typeface="Calibri Light" panose="020F0302020204030204" pitchFamily="34" charset="0"/>
                <a:ea typeface="Times New Roman" panose="02020603050405020304" pitchFamily="18" charset="0"/>
                <a:cs typeface="Times New Roman" panose="02020603050405020304" pitchFamily="18" charset="0"/>
              </a:rPr>
              <a:t>ewa</a:t>
            </a:r>
            <a:r>
              <a:rPr lang="en-IN" sz="1800" kern="0" dirty="0">
                <a:solidFill>
                  <a:srgbClr val="FFFFFF"/>
                </a:solidFill>
                <a:effectLst/>
                <a:latin typeface="Calibri Light" panose="020F0302020204030204" pitchFamily="34" charset="0"/>
                <a:ea typeface="Times New Roman" panose="02020603050405020304" pitchFamily="18" charset="0"/>
                <a:cs typeface="Times New Roman" panose="02020603050405020304" pitchFamily="18" charset="0"/>
              </a:rPr>
              <a:t>.*, </a:t>
            </a:r>
            <a:r>
              <a:rPr lang="en-IN" sz="1800" kern="0" dirty="0" err="1">
                <a:solidFill>
                  <a:srgbClr val="FFFFFF"/>
                </a:solidFill>
                <a:effectLst/>
                <a:latin typeface="Calibri Light" panose="020F0302020204030204" pitchFamily="34" charset="0"/>
                <a:ea typeface="Times New Roman" panose="02020603050405020304" pitchFamily="18" charset="0"/>
                <a:cs typeface="Times New Roman" panose="02020603050405020304" pitchFamily="18" charset="0"/>
              </a:rPr>
              <a:t>l.Region</a:t>
            </a:r>
            <a:r>
              <a:rPr lang="en-IN" sz="1800" kern="0" dirty="0">
                <a:solidFill>
                  <a:srgbClr val="FFFFFF"/>
                </a:solidFill>
                <a:effectLst/>
                <a:latin typeface="Calibri Light" panose="020F0302020204030204" pitchFamily="34" charset="0"/>
                <a:ea typeface="Times New Roman" panose="02020603050405020304" pitchFamily="18" charset="0"/>
                <a:cs typeface="Times New Roman" panose="02020603050405020304" pitchFamily="18" charset="0"/>
              </a:rPr>
              <a:t> AS Location</a:t>
            </a:r>
            <a:endParaRPr lang="en-IN" sz="20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kern="0" dirty="0">
                <a:solidFill>
                  <a:srgbClr val="FFFFFF"/>
                </a:solidFill>
                <a:effectLst/>
                <a:latin typeface="Calibri Light" panose="020F0302020204030204" pitchFamily="34" charset="0"/>
                <a:ea typeface="Times New Roman" panose="02020603050405020304" pitchFamily="18" charset="0"/>
                <a:cs typeface="Times New Roman" panose="02020603050405020304" pitchFamily="18" charset="0"/>
              </a:rPr>
              <a:t>FROM </a:t>
            </a:r>
            <a:r>
              <a:rPr lang="en-IN" sz="1800" kern="0" dirty="0" err="1">
                <a:solidFill>
                  <a:srgbClr val="FFFFFF"/>
                </a:solidFill>
                <a:effectLst/>
                <a:latin typeface="Calibri Light" panose="020F0302020204030204" pitchFamily="34" charset="0"/>
                <a:ea typeface="Times New Roman" panose="02020603050405020304" pitchFamily="18" charset="0"/>
                <a:cs typeface="Times New Roman" panose="02020603050405020304" pitchFamily="18" charset="0"/>
              </a:rPr>
              <a:t>EarlyWarningAlert</a:t>
            </a:r>
            <a:r>
              <a:rPr lang="en-IN" sz="1800" kern="0" dirty="0">
                <a:solidFill>
                  <a:srgbClr val="FFFFFF"/>
                </a:solidFill>
                <a:effectLst/>
                <a:latin typeface="Calibri Light" panose="020F0302020204030204" pitchFamily="34" charset="0"/>
                <a:ea typeface="Times New Roman" panose="02020603050405020304" pitchFamily="18" charset="0"/>
                <a:cs typeface="Times New Roman" panose="02020603050405020304" pitchFamily="18" charset="0"/>
              </a:rPr>
              <a:t> </a:t>
            </a:r>
            <a:r>
              <a:rPr lang="en-IN" sz="1800" kern="0" dirty="0" err="1">
                <a:solidFill>
                  <a:srgbClr val="FFFFFF"/>
                </a:solidFill>
                <a:effectLst/>
                <a:latin typeface="Calibri Light" panose="020F0302020204030204" pitchFamily="34" charset="0"/>
                <a:ea typeface="Times New Roman" panose="02020603050405020304" pitchFamily="18" charset="0"/>
                <a:cs typeface="Times New Roman" panose="02020603050405020304" pitchFamily="18" charset="0"/>
              </a:rPr>
              <a:t>ewa</a:t>
            </a:r>
            <a:endParaRPr lang="en-IN" sz="20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kern="0" dirty="0">
                <a:solidFill>
                  <a:srgbClr val="FFFFFF"/>
                </a:solidFill>
                <a:effectLst/>
                <a:latin typeface="Calibri Light" panose="020F0302020204030204" pitchFamily="34" charset="0"/>
                <a:ea typeface="Times New Roman" panose="02020603050405020304" pitchFamily="18" charset="0"/>
                <a:cs typeface="Times New Roman" panose="02020603050405020304" pitchFamily="18" charset="0"/>
              </a:rPr>
              <a:t>JOIN Location l ON </a:t>
            </a:r>
            <a:r>
              <a:rPr lang="en-IN" sz="1800" kern="0" dirty="0" err="1">
                <a:solidFill>
                  <a:srgbClr val="FFFFFF"/>
                </a:solidFill>
                <a:effectLst/>
                <a:latin typeface="Calibri Light" panose="020F0302020204030204" pitchFamily="34" charset="0"/>
                <a:ea typeface="Times New Roman" panose="02020603050405020304" pitchFamily="18" charset="0"/>
                <a:cs typeface="Times New Roman" panose="02020603050405020304" pitchFamily="18" charset="0"/>
              </a:rPr>
              <a:t>ewa.LocationID</a:t>
            </a:r>
            <a:r>
              <a:rPr lang="en-IN" sz="1800" kern="0" dirty="0">
                <a:solidFill>
                  <a:srgbClr val="FFFFFF"/>
                </a:solidFill>
                <a:effectLst/>
                <a:latin typeface="Calibri Light" panose="020F0302020204030204" pitchFamily="34" charset="0"/>
                <a:ea typeface="Times New Roman" panose="02020603050405020304" pitchFamily="18" charset="0"/>
                <a:cs typeface="Times New Roman" panose="02020603050405020304" pitchFamily="18" charset="0"/>
              </a:rPr>
              <a:t> = </a:t>
            </a:r>
            <a:r>
              <a:rPr lang="en-IN" sz="1800" kern="0" dirty="0" err="1">
                <a:solidFill>
                  <a:srgbClr val="FFFFFF"/>
                </a:solidFill>
                <a:effectLst/>
                <a:latin typeface="Calibri Light" panose="020F0302020204030204" pitchFamily="34" charset="0"/>
                <a:ea typeface="Times New Roman" panose="02020603050405020304" pitchFamily="18" charset="0"/>
                <a:cs typeface="Times New Roman" panose="02020603050405020304" pitchFamily="18" charset="0"/>
              </a:rPr>
              <a:t>l.LocationID</a:t>
            </a:r>
            <a:r>
              <a:rPr lang="en-IN" sz="1800" kern="0" dirty="0">
                <a:solidFill>
                  <a:srgbClr val="FFFFFF"/>
                </a:solidFill>
                <a:effectLst/>
                <a:latin typeface="Calibri Light" panose="020F0302020204030204" pitchFamily="34" charset="0"/>
                <a:ea typeface="Times New Roman" panose="02020603050405020304" pitchFamily="18" charset="0"/>
                <a:cs typeface="Times New Roman" panose="02020603050405020304" pitchFamily="18" charset="0"/>
              </a:rPr>
              <a:t>;</a:t>
            </a:r>
            <a:endParaRPr lang="en-IN" sz="20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kern="0" dirty="0">
                <a:effectLst/>
                <a:latin typeface="Calibri Light" panose="020F0302020204030204" pitchFamily="34" charset="0"/>
                <a:ea typeface="Times New Roman" panose="02020603050405020304" pitchFamily="18" charset="0"/>
                <a:cs typeface="Times New Roman" panose="02020603050405020304" pitchFamily="18" charset="0"/>
              </a:rPr>
              <a:t> </a:t>
            </a:r>
            <a:endParaRPr lang="en-IN" sz="20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71507871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E32E491-3C96-6FBB-6261-D0BEF265E8BE}"/>
              </a:ext>
            </a:extLst>
          </p:cNvPr>
          <p:cNvSpPr txBox="1"/>
          <p:nvPr/>
        </p:nvSpPr>
        <p:spPr>
          <a:xfrm>
            <a:off x="1285875" y="95564"/>
            <a:ext cx="6096000" cy="5561972"/>
          </a:xfrm>
          <a:prstGeom prst="rect">
            <a:avLst/>
          </a:prstGeom>
          <a:noFill/>
        </p:spPr>
        <p:txBody>
          <a:bodyPr wrap="square">
            <a:spAutoFit/>
          </a:bodyPr>
          <a:lstStyle/>
          <a:p>
            <a:pPr>
              <a:lnSpc>
                <a:spcPct val="107000"/>
              </a:lnSpc>
              <a:spcAft>
                <a:spcPts val="800"/>
              </a:spcAft>
            </a:pPr>
            <a:r>
              <a:rPr lang="en-IN" sz="1800" kern="0" dirty="0">
                <a:solidFill>
                  <a:srgbClr val="FFFFFF"/>
                </a:solidFill>
                <a:effectLst/>
                <a:latin typeface="Calibri Light" panose="020F0302020204030204" pitchFamily="34" charset="0"/>
                <a:ea typeface="Times New Roman" panose="02020603050405020304" pitchFamily="18" charset="0"/>
                <a:cs typeface="Times New Roman" panose="02020603050405020304" pitchFamily="18" charset="0"/>
              </a:rPr>
              <a:t>-- 4. Preventive Measures for All Cities</a:t>
            </a:r>
            <a:endParaRPr lang="en-IN" sz="20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kern="0" dirty="0">
                <a:solidFill>
                  <a:srgbClr val="FFFFFF"/>
                </a:solidFill>
                <a:effectLst/>
                <a:latin typeface="Calibri Light" panose="020F0302020204030204" pitchFamily="34" charset="0"/>
                <a:ea typeface="Times New Roman" panose="02020603050405020304" pitchFamily="18" charset="0"/>
                <a:cs typeface="Times New Roman" panose="02020603050405020304" pitchFamily="18" charset="0"/>
              </a:rPr>
              <a:t>SELECT pm.*, </a:t>
            </a:r>
            <a:r>
              <a:rPr lang="en-IN" sz="1800" kern="0" dirty="0" err="1">
                <a:solidFill>
                  <a:srgbClr val="FFFFFF"/>
                </a:solidFill>
                <a:effectLst/>
                <a:latin typeface="Calibri Light" panose="020F0302020204030204" pitchFamily="34" charset="0"/>
                <a:ea typeface="Times New Roman" panose="02020603050405020304" pitchFamily="18" charset="0"/>
                <a:cs typeface="Times New Roman" panose="02020603050405020304" pitchFamily="18" charset="0"/>
              </a:rPr>
              <a:t>l.Region</a:t>
            </a:r>
            <a:r>
              <a:rPr lang="en-IN" sz="1800" kern="0" dirty="0">
                <a:solidFill>
                  <a:srgbClr val="FFFFFF"/>
                </a:solidFill>
                <a:effectLst/>
                <a:latin typeface="Calibri Light" panose="020F0302020204030204" pitchFamily="34" charset="0"/>
                <a:ea typeface="Times New Roman" panose="02020603050405020304" pitchFamily="18" charset="0"/>
                <a:cs typeface="Times New Roman" panose="02020603050405020304" pitchFamily="18" charset="0"/>
              </a:rPr>
              <a:t> AS Location</a:t>
            </a:r>
            <a:endParaRPr lang="en-IN" sz="20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kern="0" dirty="0">
                <a:solidFill>
                  <a:srgbClr val="FFFFFF"/>
                </a:solidFill>
                <a:effectLst/>
                <a:latin typeface="Calibri Light" panose="020F0302020204030204" pitchFamily="34" charset="0"/>
                <a:ea typeface="Times New Roman" panose="02020603050405020304" pitchFamily="18" charset="0"/>
                <a:cs typeface="Times New Roman" panose="02020603050405020304" pitchFamily="18" charset="0"/>
              </a:rPr>
              <a:t>FROM </a:t>
            </a:r>
            <a:r>
              <a:rPr lang="en-IN" sz="1800" kern="0" dirty="0" err="1">
                <a:solidFill>
                  <a:srgbClr val="FFFFFF"/>
                </a:solidFill>
                <a:effectLst/>
                <a:latin typeface="Calibri Light" panose="020F0302020204030204" pitchFamily="34" charset="0"/>
                <a:ea typeface="Times New Roman" panose="02020603050405020304" pitchFamily="18" charset="0"/>
                <a:cs typeface="Times New Roman" panose="02020603050405020304" pitchFamily="18" charset="0"/>
              </a:rPr>
              <a:t>PreventiveMeasure</a:t>
            </a:r>
            <a:r>
              <a:rPr lang="en-IN" sz="1800" kern="0" dirty="0">
                <a:solidFill>
                  <a:srgbClr val="FFFFFF"/>
                </a:solidFill>
                <a:effectLst/>
                <a:latin typeface="Calibri Light" panose="020F0302020204030204" pitchFamily="34" charset="0"/>
                <a:ea typeface="Times New Roman" panose="02020603050405020304" pitchFamily="18" charset="0"/>
                <a:cs typeface="Times New Roman" panose="02020603050405020304" pitchFamily="18" charset="0"/>
              </a:rPr>
              <a:t> pm</a:t>
            </a:r>
            <a:endParaRPr lang="en-IN" sz="20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kern="0" dirty="0">
                <a:solidFill>
                  <a:srgbClr val="FFFFFF"/>
                </a:solidFill>
                <a:effectLst/>
                <a:latin typeface="Calibri Light" panose="020F0302020204030204" pitchFamily="34" charset="0"/>
                <a:ea typeface="Times New Roman" panose="02020603050405020304" pitchFamily="18" charset="0"/>
                <a:cs typeface="Times New Roman" panose="02020603050405020304" pitchFamily="18" charset="0"/>
              </a:rPr>
              <a:t>JOIN Location l ON </a:t>
            </a:r>
            <a:r>
              <a:rPr lang="en-IN" sz="1800" kern="0" dirty="0" err="1">
                <a:solidFill>
                  <a:srgbClr val="FFFFFF"/>
                </a:solidFill>
                <a:effectLst/>
                <a:latin typeface="Calibri Light" panose="020F0302020204030204" pitchFamily="34" charset="0"/>
                <a:ea typeface="Times New Roman" panose="02020603050405020304" pitchFamily="18" charset="0"/>
                <a:cs typeface="Times New Roman" panose="02020603050405020304" pitchFamily="18" charset="0"/>
              </a:rPr>
              <a:t>pm.LocationID</a:t>
            </a:r>
            <a:r>
              <a:rPr lang="en-IN" sz="1800" kern="0" dirty="0">
                <a:solidFill>
                  <a:srgbClr val="FFFFFF"/>
                </a:solidFill>
                <a:effectLst/>
                <a:latin typeface="Calibri Light" panose="020F0302020204030204" pitchFamily="34" charset="0"/>
                <a:ea typeface="Times New Roman" panose="02020603050405020304" pitchFamily="18" charset="0"/>
                <a:cs typeface="Times New Roman" panose="02020603050405020304" pitchFamily="18" charset="0"/>
              </a:rPr>
              <a:t> = </a:t>
            </a:r>
            <a:r>
              <a:rPr lang="en-IN" sz="1800" kern="0" dirty="0" err="1">
                <a:solidFill>
                  <a:srgbClr val="FFFFFF"/>
                </a:solidFill>
                <a:effectLst/>
                <a:latin typeface="Calibri Light" panose="020F0302020204030204" pitchFamily="34" charset="0"/>
                <a:ea typeface="Times New Roman" panose="02020603050405020304" pitchFamily="18" charset="0"/>
                <a:cs typeface="Times New Roman" panose="02020603050405020304" pitchFamily="18" charset="0"/>
              </a:rPr>
              <a:t>l.LocationID</a:t>
            </a:r>
            <a:r>
              <a:rPr lang="en-IN" sz="1800" kern="0" dirty="0">
                <a:solidFill>
                  <a:srgbClr val="FFFFFF"/>
                </a:solidFill>
                <a:effectLst/>
                <a:latin typeface="Calibri Light" panose="020F0302020204030204" pitchFamily="34" charset="0"/>
                <a:ea typeface="Times New Roman" panose="02020603050405020304" pitchFamily="18" charset="0"/>
                <a:cs typeface="Times New Roman" panose="02020603050405020304" pitchFamily="18" charset="0"/>
              </a:rPr>
              <a:t>;</a:t>
            </a:r>
            <a:endParaRPr lang="en-IN" sz="20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kern="0" dirty="0">
                <a:effectLst/>
                <a:latin typeface="Calibri Light" panose="020F0302020204030204" pitchFamily="34" charset="0"/>
                <a:ea typeface="Times New Roman" panose="02020603050405020304" pitchFamily="18" charset="0"/>
                <a:cs typeface="Times New Roman" panose="02020603050405020304" pitchFamily="18" charset="0"/>
              </a:rPr>
              <a:t> </a:t>
            </a:r>
            <a:endParaRPr lang="en-IN" sz="20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kern="0" dirty="0">
                <a:solidFill>
                  <a:srgbClr val="FFFFFF"/>
                </a:solidFill>
                <a:effectLst/>
                <a:latin typeface="Calibri Light" panose="020F0302020204030204" pitchFamily="34" charset="0"/>
                <a:ea typeface="Times New Roman" panose="02020603050405020304" pitchFamily="18" charset="0"/>
                <a:cs typeface="Times New Roman" panose="02020603050405020304" pitchFamily="18" charset="0"/>
              </a:rPr>
              <a:t>-- 5. Emergency Response Plans for All Cities</a:t>
            </a:r>
            <a:endParaRPr lang="en-IN" sz="20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kern="0" dirty="0">
                <a:solidFill>
                  <a:srgbClr val="FFFFFF"/>
                </a:solidFill>
                <a:effectLst/>
                <a:latin typeface="Calibri Light" panose="020F0302020204030204" pitchFamily="34" charset="0"/>
                <a:ea typeface="Times New Roman" panose="02020603050405020304" pitchFamily="18" charset="0"/>
                <a:cs typeface="Times New Roman" panose="02020603050405020304" pitchFamily="18" charset="0"/>
              </a:rPr>
              <a:t>SELECT er.*, </a:t>
            </a:r>
            <a:r>
              <a:rPr lang="en-IN" sz="1800" kern="0" dirty="0" err="1">
                <a:solidFill>
                  <a:srgbClr val="FFFFFF"/>
                </a:solidFill>
                <a:effectLst/>
                <a:latin typeface="Calibri Light" panose="020F0302020204030204" pitchFamily="34" charset="0"/>
                <a:ea typeface="Times New Roman" panose="02020603050405020304" pitchFamily="18" charset="0"/>
                <a:cs typeface="Times New Roman" panose="02020603050405020304" pitchFamily="18" charset="0"/>
              </a:rPr>
              <a:t>l.Region</a:t>
            </a:r>
            <a:r>
              <a:rPr lang="en-IN" sz="1800" kern="0" dirty="0">
                <a:solidFill>
                  <a:srgbClr val="FFFFFF"/>
                </a:solidFill>
                <a:effectLst/>
                <a:latin typeface="Calibri Light" panose="020F0302020204030204" pitchFamily="34" charset="0"/>
                <a:ea typeface="Times New Roman" panose="02020603050405020304" pitchFamily="18" charset="0"/>
                <a:cs typeface="Times New Roman" panose="02020603050405020304" pitchFamily="18" charset="0"/>
              </a:rPr>
              <a:t> AS Location</a:t>
            </a:r>
            <a:endParaRPr lang="en-IN" sz="20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kern="0" dirty="0">
                <a:solidFill>
                  <a:srgbClr val="FFFFFF"/>
                </a:solidFill>
                <a:effectLst/>
                <a:latin typeface="Calibri Light" panose="020F0302020204030204" pitchFamily="34" charset="0"/>
                <a:ea typeface="Times New Roman" panose="02020603050405020304" pitchFamily="18" charset="0"/>
                <a:cs typeface="Times New Roman" panose="02020603050405020304" pitchFamily="18" charset="0"/>
              </a:rPr>
              <a:t>FROM </a:t>
            </a:r>
            <a:r>
              <a:rPr lang="en-IN" sz="1800" kern="0" dirty="0" err="1">
                <a:solidFill>
                  <a:srgbClr val="FFFFFF"/>
                </a:solidFill>
                <a:effectLst/>
                <a:latin typeface="Calibri Light" panose="020F0302020204030204" pitchFamily="34" charset="0"/>
                <a:ea typeface="Times New Roman" panose="02020603050405020304" pitchFamily="18" charset="0"/>
                <a:cs typeface="Times New Roman" panose="02020603050405020304" pitchFamily="18" charset="0"/>
              </a:rPr>
              <a:t>EmergencyResponse</a:t>
            </a:r>
            <a:r>
              <a:rPr lang="en-IN" sz="1800" kern="0" dirty="0">
                <a:solidFill>
                  <a:srgbClr val="FFFFFF"/>
                </a:solidFill>
                <a:effectLst/>
                <a:latin typeface="Calibri Light" panose="020F0302020204030204" pitchFamily="34" charset="0"/>
                <a:ea typeface="Times New Roman" panose="02020603050405020304" pitchFamily="18" charset="0"/>
                <a:cs typeface="Times New Roman" panose="02020603050405020304" pitchFamily="18" charset="0"/>
              </a:rPr>
              <a:t> er</a:t>
            </a:r>
            <a:endParaRPr lang="en-IN" sz="20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kern="0" dirty="0">
                <a:solidFill>
                  <a:srgbClr val="FFFFFF"/>
                </a:solidFill>
                <a:effectLst/>
                <a:latin typeface="Calibri Light" panose="020F0302020204030204" pitchFamily="34" charset="0"/>
                <a:ea typeface="Times New Roman" panose="02020603050405020304" pitchFamily="18" charset="0"/>
                <a:cs typeface="Times New Roman" panose="02020603050405020304" pitchFamily="18" charset="0"/>
              </a:rPr>
              <a:t>JOIN Location l ON </a:t>
            </a:r>
            <a:r>
              <a:rPr lang="en-IN" sz="1800" kern="0" dirty="0" err="1">
                <a:solidFill>
                  <a:srgbClr val="FFFFFF"/>
                </a:solidFill>
                <a:effectLst/>
                <a:latin typeface="Calibri Light" panose="020F0302020204030204" pitchFamily="34" charset="0"/>
                <a:ea typeface="Times New Roman" panose="02020603050405020304" pitchFamily="18" charset="0"/>
                <a:cs typeface="Times New Roman" panose="02020603050405020304" pitchFamily="18" charset="0"/>
              </a:rPr>
              <a:t>er.LocationID</a:t>
            </a:r>
            <a:r>
              <a:rPr lang="en-IN" sz="1800" kern="0" dirty="0">
                <a:solidFill>
                  <a:srgbClr val="FFFFFF"/>
                </a:solidFill>
                <a:effectLst/>
                <a:latin typeface="Calibri Light" panose="020F0302020204030204" pitchFamily="34" charset="0"/>
                <a:ea typeface="Times New Roman" panose="02020603050405020304" pitchFamily="18" charset="0"/>
                <a:cs typeface="Times New Roman" panose="02020603050405020304" pitchFamily="18" charset="0"/>
              </a:rPr>
              <a:t> = </a:t>
            </a:r>
            <a:r>
              <a:rPr lang="en-IN" sz="1800" kern="0" dirty="0" err="1">
                <a:solidFill>
                  <a:srgbClr val="FFFFFF"/>
                </a:solidFill>
                <a:effectLst/>
                <a:latin typeface="Calibri Light" panose="020F0302020204030204" pitchFamily="34" charset="0"/>
                <a:ea typeface="Times New Roman" panose="02020603050405020304" pitchFamily="18" charset="0"/>
                <a:cs typeface="Times New Roman" panose="02020603050405020304" pitchFamily="18" charset="0"/>
              </a:rPr>
              <a:t>l.LocationID</a:t>
            </a:r>
            <a:r>
              <a:rPr lang="en-IN" sz="1800" kern="0" dirty="0">
                <a:solidFill>
                  <a:srgbClr val="FFFFFF"/>
                </a:solidFill>
                <a:effectLst/>
                <a:latin typeface="Calibri Light" panose="020F0302020204030204" pitchFamily="34" charset="0"/>
                <a:ea typeface="Times New Roman" panose="02020603050405020304" pitchFamily="18" charset="0"/>
                <a:cs typeface="Times New Roman" panose="02020603050405020304" pitchFamily="18" charset="0"/>
              </a:rPr>
              <a:t>;</a:t>
            </a:r>
            <a:endParaRPr lang="en-IN" sz="20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kern="0" dirty="0">
                <a:effectLst/>
                <a:latin typeface="Calibri Light" panose="020F0302020204030204" pitchFamily="34" charset="0"/>
                <a:ea typeface="Times New Roman" panose="02020603050405020304" pitchFamily="18" charset="0"/>
                <a:cs typeface="Times New Roman" panose="02020603050405020304" pitchFamily="18" charset="0"/>
              </a:rPr>
              <a:t> </a:t>
            </a:r>
            <a:endParaRPr lang="en-IN" sz="20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kern="0" dirty="0">
                <a:solidFill>
                  <a:srgbClr val="FFFFFF"/>
                </a:solidFill>
                <a:effectLst/>
                <a:latin typeface="Calibri Light" panose="020F0302020204030204" pitchFamily="34" charset="0"/>
                <a:ea typeface="Times New Roman" panose="02020603050405020304" pitchFamily="18" charset="0"/>
                <a:cs typeface="Times New Roman" panose="02020603050405020304" pitchFamily="18" charset="0"/>
              </a:rPr>
              <a:t>-- 6. Evacuation </a:t>
            </a:r>
            <a:r>
              <a:rPr lang="en-IN" sz="1800" kern="0" dirty="0" err="1">
                <a:solidFill>
                  <a:srgbClr val="FFFFFF"/>
                </a:solidFill>
                <a:effectLst/>
                <a:latin typeface="Calibri Light" panose="020F0302020204030204" pitchFamily="34" charset="0"/>
                <a:ea typeface="Times New Roman" panose="02020603050405020304" pitchFamily="18" charset="0"/>
                <a:cs typeface="Times New Roman" panose="02020603050405020304" pitchFamily="18" charset="0"/>
              </a:rPr>
              <a:t>Centers</a:t>
            </a:r>
            <a:r>
              <a:rPr lang="en-IN" sz="1800" kern="0" dirty="0">
                <a:solidFill>
                  <a:srgbClr val="FFFFFF"/>
                </a:solidFill>
                <a:effectLst/>
                <a:latin typeface="Calibri Light" panose="020F0302020204030204" pitchFamily="34" charset="0"/>
                <a:ea typeface="Times New Roman" panose="02020603050405020304" pitchFamily="18" charset="0"/>
                <a:cs typeface="Times New Roman" panose="02020603050405020304" pitchFamily="18" charset="0"/>
              </a:rPr>
              <a:t> for All Cities</a:t>
            </a:r>
            <a:endParaRPr lang="en-IN" sz="20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kern="0" dirty="0">
                <a:solidFill>
                  <a:srgbClr val="FFFFFF"/>
                </a:solidFill>
                <a:effectLst/>
                <a:latin typeface="Calibri Light" panose="020F0302020204030204" pitchFamily="34" charset="0"/>
                <a:ea typeface="Times New Roman" panose="02020603050405020304" pitchFamily="18" charset="0"/>
                <a:cs typeface="Times New Roman" panose="02020603050405020304" pitchFamily="18" charset="0"/>
              </a:rPr>
              <a:t>SELECT </a:t>
            </a:r>
            <a:r>
              <a:rPr lang="en-IN" sz="1800" kern="0" dirty="0" err="1">
                <a:solidFill>
                  <a:srgbClr val="FFFFFF"/>
                </a:solidFill>
                <a:effectLst/>
                <a:latin typeface="Calibri Light" panose="020F0302020204030204" pitchFamily="34" charset="0"/>
                <a:ea typeface="Times New Roman" panose="02020603050405020304" pitchFamily="18" charset="0"/>
                <a:cs typeface="Times New Roman" panose="02020603050405020304" pitchFamily="18" charset="0"/>
              </a:rPr>
              <a:t>ec.</a:t>
            </a:r>
            <a:r>
              <a:rPr lang="en-IN" sz="1800" kern="0" dirty="0">
                <a:solidFill>
                  <a:srgbClr val="FFFFFF"/>
                </a:solidFill>
                <a:effectLst/>
                <a:latin typeface="Calibri Light" panose="020F0302020204030204" pitchFamily="34" charset="0"/>
                <a:ea typeface="Times New Roman" panose="02020603050405020304" pitchFamily="18" charset="0"/>
                <a:cs typeface="Times New Roman" panose="02020603050405020304" pitchFamily="18" charset="0"/>
              </a:rPr>
              <a:t>*, </a:t>
            </a:r>
            <a:r>
              <a:rPr lang="en-IN" sz="1800" kern="0" dirty="0" err="1">
                <a:solidFill>
                  <a:srgbClr val="FFFFFF"/>
                </a:solidFill>
                <a:effectLst/>
                <a:latin typeface="Calibri Light" panose="020F0302020204030204" pitchFamily="34" charset="0"/>
                <a:ea typeface="Times New Roman" panose="02020603050405020304" pitchFamily="18" charset="0"/>
                <a:cs typeface="Times New Roman" panose="02020603050405020304" pitchFamily="18" charset="0"/>
              </a:rPr>
              <a:t>l.Region</a:t>
            </a:r>
            <a:r>
              <a:rPr lang="en-IN" sz="1800" kern="0" dirty="0">
                <a:solidFill>
                  <a:srgbClr val="FFFFFF"/>
                </a:solidFill>
                <a:effectLst/>
                <a:latin typeface="Calibri Light" panose="020F0302020204030204" pitchFamily="34" charset="0"/>
                <a:ea typeface="Times New Roman" panose="02020603050405020304" pitchFamily="18" charset="0"/>
                <a:cs typeface="Times New Roman" panose="02020603050405020304" pitchFamily="18" charset="0"/>
              </a:rPr>
              <a:t> AS Location</a:t>
            </a:r>
            <a:endParaRPr lang="en-IN" sz="20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kern="0" dirty="0">
                <a:solidFill>
                  <a:srgbClr val="FFFFFF"/>
                </a:solidFill>
                <a:effectLst/>
                <a:latin typeface="Calibri Light" panose="020F0302020204030204" pitchFamily="34" charset="0"/>
                <a:ea typeface="Times New Roman" panose="02020603050405020304" pitchFamily="18" charset="0"/>
                <a:cs typeface="Times New Roman" panose="02020603050405020304" pitchFamily="18" charset="0"/>
              </a:rPr>
              <a:t>FROM </a:t>
            </a:r>
            <a:r>
              <a:rPr lang="en-IN" sz="1800" kern="0" dirty="0" err="1">
                <a:solidFill>
                  <a:srgbClr val="FFFFFF"/>
                </a:solidFill>
                <a:effectLst/>
                <a:latin typeface="Calibri Light" panose="020F0302020204030204" pitchFamily="34" charset="0"/>
                <a:ea typeface="Times New Roman" panose="02020603050405020304" pitchFamily="18" charset="0"/>
                <a:cs typeface="Times New Roman" panose="02020603050405020304" pitchFamily="18" charset="0"/>
              </a:rPr>
              <a:t>EvacuationCenter</a:t>
            </a:r>
            <a:r>
              <a:rPr lang="en-IN" sz="1800" kern="0" dirty="0">
                <a:solidFill>
                  <a:srgbClr val="FFFFFF"/>
                </a:solidFill>
                <a:effectLst/>
                <a:latin typeface="Calibri Light" panose="020F0302020204030204" pitchFamily="34" charset="0"/>
                <a:ea typeface="Times New Roman" panose="02020603050405020304" pitchFamily="18" charset="0"/>
                <a:cs typeface="Times New Roman" panose="02020603050405020304" pitchFamily="18" charset="0"/>
              </a:rPr>
              <a:t> </a:t>
            </a:r>
            <a:r>
              <a:rPr lang="en-IN" sz="1800" kern="0" dirty="0" err="1">
                <a:solidFill>
                  <a:srgbClr val="FFFFFF"/>
                </a:solidFill>
                <a:effectLst/>
                <a:latin typeface="Calibri Light" panose="020F0302020204030204" pitchFamily="34" charset="0"/>
                <a:ea typeface="Times New Roman" panose="02020603050405020304" pitchFamily="18" charset="0"/>
                <a:cs typeface="Times New Roman" panose="02020603050405020304" pitchFamily="18" charset="0"/>
              </a:rPr>
              <a:t>ec</a:t>
            </a:r>
            <a:endParaRPr lang="en-IN" sz="20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kern="0" dirty="0">
                <a:solidFill>
                  <a:srgbClr val="FFFFFF"/>
                </a:solidFill>
                <a:effectLst/>
                <a:latin typeface="Calibri Light" panose="020F0302020204030204" pitchFamily="34" charset="0"/>
                <a:ea typeface="Times New Roman" panose="02020603050405020304" pitchFamily="18" charset="0"/>
                <a:cs typeface="Times New Roman" panose="02020603050405020304" pitchFamily="18" charset="0"/>
              </a:rPr>
              <a:t>JOIN Location l ON </a:t>
            </a:r>
            <a:r>
              <a:rPr lang="en-IN" sz="1800" kern="0" dirty="0" err="1">
                <a:solidFill>
                  <a:srgbClr val="FFFFFF"/>
                </a:solidFill>
                <a:effectLst/>
                <a:latin typeface="Calibri Light" panose="020F0302020204030204" pitchFamily="34" charset="0"/>
                <a:ea typeface="Times New Roman" panose="02020603050405020304" pitchFamily="18" charset="0"/>
                <a:cs typeface="Times New Roman" panose="02020603050405020304" pitchFamily="18" charset="0"/>
              </a:rPr>
              <a:t>ec.LocationID</a:t>
            </a:r>
            <a:r>
              <a:rPr lang="en-IN" sz="1800" kern="0" dirty="0">
                <a:solidFill>
                  <a:srgbClr val="FFFFFF"/>
                </a:solidFill>
                <a:effectLst/>
                <a:latin typeface="Calibri Light" panose="020F0302020204030204" pitchFamily="34" charset="0"/>
                <a:ea typeface="Times New Roman" panose="02020603050405020304" pitchFamily="18" charset="0"/>
                <a:cs typeface="Times New Roman" panose="02020603050405020304" pitchFamily="18" charset="0"/>
              </a:rPr>
              <a:t> = </a:t>
            </a:r>
            <a:r>
              <a:rPr lang="en-IN" sz="1800" kern="0" dirty="0" err="1">
                <a:solidFill>
                  <a:srgbClr val="FFFFFF"/>
                </a:solidFill>
                <a:effectLst/>
                <a:latin typeface="Calibri Light" panose="020F0302020204030204" pitchFamily="34" charset="0"/>
                <a:ea typeface="Times New Roman" panose="02020603050405020304" pitchFamily="18" charset="0"/>
                <a:cs typeface="Times New Roman" panose="02020603050405020304" pitchFamily="18" charset="0"/>
              </a:rPr>
              <a:t>l.LocationID</a:t>
            </a:r>
            <a:r>
              <a:rPr lang="en-IN" sz="1800" kern="0" dirty="0">
                <a:solidFill>
                  <a:srgbClr val="FFFFFF"/>
                </a:solidFill>
                <a:effectLst/>
                <a:latin typeface="Calibri Light" panose="020F0302020204030204" pitchFamily="34" charset="0"/>
                <a:ea typeface="Times New Roman" panose="02020603050405020304" pitchFamily="18" charset="0"/>
                <a:cs typeface="Times New Roman" panose="02020603050405020304" pitchFamily="18" charset="0"/>
              </a:rPr>
              <a:t>;</a:t>
            </a:r>
            <a:endParaRPr lang="en-IN" sz="20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50513370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F12C5EE-3189-AFCD-2236-6CDC5F64A018}"/>
              </a:ext>
            </a:extLst>
          </p:cNvPr>
          <p:cNvSpPr txBox="1"/>
          <p:nvPr/>
        </p:nvSpPr>
        <p:spPr>
          <a:xfrm>
            <a:off x="866776" y="-76199"/>
            <a:ext cx="7486650" cy="7157793"/>
          </a:xfrm>
          <a:prstGeom prst="rect">
            <a:avLst/>
          </a:prstGeom>
          <a:noFill/>
        </p:spPr>
        <p:txBody>
          <a:bodyPr wrap="square">
            <a:spAutoFit/>
          </a:bodyPr>
          <a:lstStyle/>
          <a:p>
            <a:pPr>
              <a:lnSpc>
                <a:spcPct val="107000"/>
              </a:lnSpc>
              <a:spcAft>
                <a:spcPts val="800"/>
              </a:spcAft>
            </a:pPr>
            <a:r>
              <a:rPr lang="en-IN" sz="1800" kern="0" dirty="0">
                <a:solidFill>
                  <a:srgbClr val="FFFFFF"/>
                </a:solidFill>
                <a:effectLst/>
                <a:latin typeface="Calibri Light" panose="020F0302020204030204" pitchFamily="34" charset="0"/>
                <a:ea typeface="Times New Roman" panose="02020603050405020304" pitchFamily="18" charset="0"/>
                <a:cs typeface="Times New Roman" panose="02020603050405020304" pitchFamily="18" charset="0"/>
              </a:rPr>
              <a:t>-- 7. Query 7 Description</a:t>
            </a:r>
            <a:endParaRPr lang="en-IN" sz="20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kern="0" dirty="0">
                <a:solidFill>
                  <a:srgbClr val="FFFFFF"/>
                </a:solidFill>
                <a:effectLst/>
                <a:latin typeface="Calibri Light" panose="020F0302020204030204" pitchFamily="34" charset="0"/>
                <a:ea typeface="Times New Roman" panose="02020603050405020304" pitchFamily="18" charset="0"/>
                <a:cs typeface="Times New Roman" panose="02020603050405020304" pitchFamily="18" charset="0"/>
              </a:rPr>
              <a:t>SELECT * FROM </a:t>
            </a:r>
            <a:r>
              <a:rPr lang="en-IN" sz="1800" kern="0" dirty="0" err="1">
                <a:solidFill>
                  <a:srgbClr val="FFFFFF"/>
                </a:solidFill>
                <a:effectLst/>
                <a:latin typeface="Calibri Light" panose="020F0302020204030204" pitchFamily="34" charset="0"/>
                <a:ea typeface="Times New Roman" panose="02020603050405020304" pitchFamily="18" charset="0"/>
                <a:cs typeface="Times New Roman" panose="02020603050405020304" pitchFamily="18" charset="0"/>
              </a:rPr>
              <a:t>YourTableName</a:t>
            </a:r>
            <a:r>
              <a:rPr lang="en-IN" sz="1800" kern="0" dirty="0">
                <a:solidFill>
                  <a:srgbClr val="FFFFFF"/>
                </a:solidFill>
                <a:effectLst/>
                <a:latin typeface="Calibri Light" panose="020F0302020204030204" pitchFamily="34" charset="0"/>
                <a:ea typeface="Times New Roman" panose="02020603050405020304" pitchFamily="18" charset="0"/>
                <a:cs typeface="Times New Roman" panose="02020603050405020304" pitchFamily="18" charset="0"/>
              </a:rPr>
              <a:t> WHERE </a:t>
            </a:r>
            <a:r>
              <a:rPr lang="en-IN" sz="1800" kern="0" dirty="0" err="1">
                <a:solidFill>
                  <a:srgbClr val="FFFFFF"/>
                </a:solidFill>
                <a:effectLst/>
                <a:latin typeface="Calibri Light" panose="020F0302020204030204" pitchFamily="34" charset="0"/>
                <a:ea typeface="Times New Roman" panose="02020603050405020304" pitchFamily="18" charset="0"/>
                <a:cs typeface="Times New Roman" panose="02020603050405020304" pitchFamily="18" charset="0"/>
              </a:rPr>
              <a:t>YourCondition</a:t>
            </a:r>
            <a:r>
              <a:rPr lang="en-IN" sz="1800" kern="0" dirty="0">
                <a:solidFill>
                  <a:srgbClr val="FFFFFF"/>
                </a:solidFill>
                <a:effectLst/>
                <a:latin typeface="Calibri Light" panose="020F0302020204030204" pitchFamily="34" charset="0"/>
                <a:ea typeface="Times New Roman" panose="02020603050405020304" pitchFamily="18" charset="0"/>
                <a:cs typeface="Times New Roman" panose="02020603050405020304" pitchFamily="18" charset="0"/>
              </a:rPr>
              <a:t>;</a:t>
            </a:r>
            <a:endParaRPr lang="en-IN" sz="20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kern="0" dirty="0">
                <a:effectLst/>
                <a:latin typeface="Calibri Light" panose="020F0302020204030204" pitchFamily="34" charset="0"/>
                <a:ea typeface="Times New Roman" panose="02020603050405020304" pitchFamily="18" charset="0"/>
                <a:cs typeface="Times New Roman" panose="02020603050405020304" pitchFamily="18" charset="0"/>
              </a:rPr>
              <a:t> </a:t>
            </a:r>
            <a:endParaRPr lang="en-IN" sz="20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kern="0" dirty="0">
                <a:effectLst/>
                <a:latin typeface="Calibri Light" panose="020F0302020204030204" pitchFamily="34" charset="0"/>
                <a:ea typeface="Times New Roman" panose="02020603050405020304" pitchFamily="18" charset="0"/>
                <a:cs typeface="Times New Roman" panose="02020603050405020304" pitchFamily="18" charset="0"/>
              </a:rPr>
              <a:t> </a:t>
            </a:r>
            <a:endParaRPr lang="en-IN" sz="20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kern="0" dirty="0">
                <a:solidFill>
                  <a:srgbClr val="FFFFFF"/>
                </a:solidFill>
                <a:effectLst/>
                <a:latin typeface="Calibri Light" panose="020F0302020204030204" pitchFamily="34" charset="0"/>
                <a:ea typeface="Times New Roman" panose="02020603050405020304" pitchFamily="18" charset="0"/>
                <a:cs typeface="Times New Roman" panose="02020603050405020304" pitchFamily="18" charset="0"/>
              </a:rPr>
              <a:t>-- 8. Retrieve Emergency Response Logs for All Cities</a:t>
            </a:r>
            <a:endParaRPr lang="en-IN" sz="20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kern="0" dirty="0">
                <a:solidFill>
                  <a:srgbClr val="FFFFFF"/>
                </a:solidFill>
                <a:effectLst/>
                <a:latin typeface="Calibri Light" panose="020F0302020204030204" pitchFamily="34" charset="0"/>
                <a:ea typeface="Times New Roman" panose="02020603050405020304" pitchFamily="18" charset="0"/>
                <a:cs typeface="Times New Roman" panose="02020603050405020304" pitchFamily="18" charset="0"/>
              </a:rPr>
              <a:t>SELECT </a:t>
            </a:r>
            <a:r>
              <a:rPr lang="en-IN" sz="1800" kern="0" dirty="0" err="1">
                <a:solidFill>
                  <a:srgbClr val="FFFFFF"/>
                </a:solidFill>
                <a:effectLst/>
                <a:latin typeface="Calibri Light" panose="020F0302020204030204" pitchFamily="34" charset="0"/>
                <a:ea typeface="Times New Roman" panose="02020603050405020304" pitchFamily="18" charset="0"/>
                <a:cs typeface="Times New Roman" panose="02020603050405020304" pitchFamily="18" charset="0"/>
              </a:rPr>
              <a:t>erl</a:t>
            </a:r>
            <a:r>
              <a:rPr lang="en-IN" sz="1800" kern="0" dirty="0">
                <a:solidFill>
                  <a:srgbClr val="FFFFFF"/>
                </a:solidFill>
                <a:effectLst/>
                <a:latin typeface="Calibri Light" panose="020F0302020204030204" pitchFamily="34" charset="0"/>
                <a:ea typeface="Times New Roman" panose="02020603050405020304" pitchFamily="18" charset="0"/>
                <a:cs typeface="Times New Roman" panose="02020603050405020304" pitchFamily="18" charset="0"/>
              </a:rPr>
              <a:t>.*, </a:t>
            </a:r>
            <a:r>
              <a:rPr lang="en-IN" sz="1800" kern="0" dirty="0" err="1">
                <a:solidFill>
                  <a:srgbClr val="FFFFFF"/>
                </a:solidFill>
                <a:effectLst/>
                <a:latin typeface="Calibri Light" panose="020F0302020204030204" pitchFamily="34" charset="0"/>
                <a:ea typeface="Times New Roman" panose="02020603050405020304" pitchFamily="18" charset="0"/>
                <a:cs typeface="Times New Roman" panose="02020603050405020304" pitchFamily="18" charset="0"/>
              </a:rPr>
              <a:t>l.Region</a:t>
            </a:r>
            <a:r>
              <a:rPr lang="en-IN" sz="1800" kern="0" dirty="0">
                <a:solidFill>
                  <a:srgbClr val="FFFFFF"/>
                </a:solidFill>
                <a:effectLst/>
                <a:latin typeface="Calibri Light" panose="020F0302020204030204" pitchFamily="34" charset="0"/>
                <a:ea typeface="Times New Roman" panose="02020603050405020304" pitchFamily="18" charset="0"/>
                <a:cs typeface="Times New Roman" panose="02020603050405020304" pitchFamily="18" charset="0"/>
              </a:rPr>
              <a:t> AS Location</a:t>
            </a:r>
            <a:endParaRPr lang="en-IN" sz="20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kern="0" dirty="0">
                <a:solidFill>
                  <a:srgbClr val="FFFFFF"/>
                </a:solidFill>
                <a:effectLst/>
                <a:latin typeface="Calibri Light" panose="020F0302020204030204" pitchFamily="34" charset="0"/>
                <a:ea typeface="Times New Roman" panose="02020603050405020304" pitchFamily="18" charset="0"/>
                <a:cs typeface="Times New Roman" panose="02020603050405020304" pitchFamily="18" charset="0"/>
              </a:rPr>
              <a:t>FROM </a:t>
            </a:r>
            <a:r>
              <a:rPr lang="en-IN" sz="1800" kern="0" dirty="0" err="1">
                <a:solidFill>
                  <a:srgbClr val="FFFFFF"/>
                </a:solidFill>
                <a:effectLst/>
                <a:latin typeface="Calibri Light" panose="020F0302020204030204" pitchFamily="34" charset="0"/>
                <a:ea typeface="Times New Roman" panose="02020603050405020304" pitchFamily="18" charset="0"/>
                <a:cs typeface="Times New Roman" panose="02020603050405020304" pitchFamily="18" charset="0"/>
              </a:rPr>
              <a:t>EmergencyResponseLog</a:t>
            </a:r>
            <a:r>
              <a:rPr lang="en-IN" sz="1800" kern="0" dirty="0">
                <a:solidFill>
                  <a:srgbClr val="FFFFFF"/>
                </a:solidFill>
                <a:effectLst/>
                <a:latin typeface="Calibri Light" panose="020F0302020204030204" pitchFamily="34" charset="0"/>
                <a:ea typeface="Times New Roman" panose="02020603050405020304" pitchFamily="18" charset="0"/>
                <a:cs typeface="Times New Roman" panose="02020603050405020304" pitchFamily="18" charset="0"/>
              </a:rPr>
              <a:t> </a:t>
            </a:r>
            <a:r>
              <a:rPr lang="en-IN" sz="1800" kern="0" dirty="0" err="1">
                <a:solidFill>
                  <a:srgbClr val="FFFFFF"/>
                </a:solidFill>
                <a:effectLst/>
                <a:latin typeface="Calibri Light" panose="020F0302020204030204" pitchFamily="34" charset="0"/>
                <a:ea typeface="Times New Roman" panose="02020603050405020304" pitchFamily="18" charset="0"/>
                <a:cs typeface="Times New Roman" panose="02020603050405020304" pitchFamily="18" charset="0"/>
              </a:rPr>
              <a:t>erl</a:t>
            </a:r>
            <a:endParaRPr lang="en-IN" sz="20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kern="0" dirty="0">
                <a:solidFill>
                  <a:srgbClr val="FFFFFF"/>
                </a:solidFill>
                <a:effectLst/>
                <a:latin typeface="Calibri Light" panose="020F0302020204030204" pitchFamily="34" charset="0"/>
                <a:ea typeface="Times New Roman" panose="02020603050405020304" pitchFamily="18" charset="0"/>
                <a:cs typeface="Times New Roman" panose="02020603050405020304" pitchFamily="18" charset="0"/>
              </a:rPr>
              <a:t>JOIN Location l ON </a:t>
            </a:r>
            <a:r>
              <a:rPr lang="en-IN" sz="1800" kern="0" dirty="0" err="1">
                <a:solidFill>
                  <a:srgbClr val="FFFFFF"/>
                </a:solidFill>
                <a:effectLst/>
                <a:latin typeface="Calibri Light" panose="020F0302020204030204" pitchFamily="34" charset="0"/>
                <a:ea typeface="Times New Roman" panose="02020603050405020304" pitchFamily="18" charset="0"/>
                <a:cs typeface="Times New Roman" panose="02020603050405020304" pitchFamily="18" charset="0"/>
              </a:rPr>
              <a:t>erl.LocationID</a:t>
            </a:r>
            <a:r>
              <a:rPr lang="en-IN" sz="1800" kern="0" dirty="0">
                <a:solidFill>
                  <a:srgbClr val="FFFFFF"/>
                </a:solidFill>
                <a:effectLst/>
                <a:latin typeface="Calibri Light" panose="020F0302020204030204" pitchFamily="34" charset="0"/>
                <a:ea typeface="Times New Roman" panose="02020603050405020304" pitchFamily="18" charset="0"/>
                <a:cs typeface="Times New Roman" panose="02020603050405020304" pitchFamily="18" charset="0"/>
              </a:rPr>
              <a:t> = </a:t>
            </a:r>
            <a:r>
              <a:rPr lang="en-IN" sz="1800" kern="0" dirty="0" err="1">
                <a:solidFill>
                  <a:srgbClr val="FFFFFF"/>
                </a:solidFill>
                <a:effectLst/>
                <a:latin typeface="Calibri Light" panose="020F0302020204030204" pitchFamily="34" charset="0"/>
                <a:ea typeface="Times New Roman" panose="02020603050405020304" pitchFamily="18" charset="0"/>
                <a:cs typeface="Times New Roman" panose="02020603050405020304" pitchFamily="18" charset="0"/>
              </a:rPr>
              <a:t>l.LocationID</a:t>
            </a:r>
            <a:r>
              <a:rPr lang="en-IN" sz="1800" kern="0" dirty="0">
                <a:solidFill>
                  <a:srgbClr val="FFFFFF"/>
                </a:solidFill>
                <a:effectLst/>
                <a:latin typeface="Calibri Light" panose="020F0302020204030204" pitchFamily="34" charset="0"/>
                <a:ea typeface="Times New Roman" panose="02020603050405020304" pitchFamily="18" charset="0"/>
                <a:cs typeface="Times New Roman" panose="02020603050405020304" pitchFamily="18" charset="0"/>
              </a:rPr>
              <a:t>;</a:t>
            </a:r>
            <a:endParaRPr lang="en-IN" sz="20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kern="0" dirty="0">
                <a:effectLst/>
                <a:latin typeface="Calibri Light" panose="020F0302020204030204" pitchFamily="34" charset="0"/>
                <a:ea typeface="Times New Roman" panose="02020603050405020304" pitchFamily="18" charset="0"/>
                <a:cs typeface="Times New Roman" panose="02020603050405020304" pitchFamily="18" charset="0"/>
              </a:rPr>
              <a:t> </a:t>
            </a:r>
            <a:endParaRPr lang="en-IN" sz="20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kern="0" dirty="0">
                <a:solidFill>
                  <a:srgbClr val="FFFFFF"/>
                </a:solidFill>
                <a:effectLst/>
                <a:latin typeface="Calibri Light" panose="020F0302020204030204" pitchFamily="34" charset="0"/>
                <a:ea typeface="Times New Roman" panose="02020603050405020304" pitchFamily="18" charset="0"/>
                <a:cs typeface="Times New Roman" panose="02020603050405020304" pitchFamily="18" charset="0"/>
              </a:rPr>
              <a:t>-- 9. Retrieve Authorities for All Cities</a:t>
            </a:r>
            <a:endParaRPr lang="en-IN" sz="20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kern="0" dirty="0">
                <a:solidFill>
                  <a:srgbClr val="FFFFFF"/>
                </a:solidFill>
                <a:effectLst/>
                <a:latin typeface="Calibri Light" panose="020F0302020204030204" pitchFamily="34" charset="0"/>
                <a:ea typeface="Times New Roman" panose="02020603050405020304" pitchFamily="18" charset="0"/>
                <a:cs typeface="Times New Roman" panose="02020603050405020304" pitchFamily="18" charset="0"/>
              </a:rPr>
              <a:t>SELECT a.*, </a:t>
            </a:r>
            <a:r>
              <a:rPr lang="en-IN" sz="1800" kern="0" dirty="0" err="1">
                <a:solidFill>
                  <a:srgbClr val="FFFFFF"/>
                </a:solidFill>
                <a:effectLst/>
                <a:latin typeface="Calibri Light" panose="020F0302020204030204" pitchFamily="34" charset="0"/>
                <a:ea typeface="Times New Roman" panose="02020603050405020304" pitchFamily="18" charset="0"/>
                <a:cs typeface="Times New Roman" panose="02020603050405020304" pitchFamily="18" charset="0"/>
              </a:rPr>
              <a:t>l.Region</a:t>
            </a:r>
            <a:r>
              <a:rPr lang="en-IN" sz="1800" kern="0" dirty="0">
                <a:solidFill>
                  <a:srgbClr val="FFFFFF"/>
                </a:solidFill>
                <a:effectLst/>
                <a:latin typeface="Calibri Light" panose="020F0302020204030204" pitchFamily="34" charset="0"/>
                <a:ea typeface="Times New Roman" panose="02020603050405020304" pitchFamily="18" charset="0"/>
                <a:cs typeface="Times New Roman" panose="02020603050405020304" pitchFamily="18" charset="0"/>
              </a:rPr>
              <a:t> AS Location</a:t>
            </a:r>
            <a:endParaRPr lang="en-IN" sz="20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kern="0" dirty="0">
                <a:solidFill>
                  <a:srgbClr val="FFFFFF"/>
                </a:solidFill>
                <a:effectLst/>
                <a:latin typeface="Calibri Light" panose="020F0302020204030204" pitchFamily="34" charset="0"/>
                <a:ea typeface="Times New Roman" panose="02020603050405020304" pitchFamily="18" charset="0"/>
                <a:cs typeface="Times New Roman" panose="02020603050405020304" pitchFamily="18" charset="0"/>
              </a:rPr>
              <a:t>FROM Authority a</a:t>
            </a:r>
            <a:endParaRPr lang="en-IN" sz="20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kern="0" dirty="0">
                <a:solidFill>
                  <a:srgbClr val="FFFFFF"/>
                </a:solidFill>
                <a:effectLst/>
                <a:latin typeface="Calibri Light" panose="020F0302020204030204" pitchFamily="34" charset="0"/>
                <a:ea typeface="Times New Roman" panose="02020603050405020304" pitchFamily="18" charset="0"/>
                <a:cs typeface="Times New Roman" panose="02020603050405020304" pitchFamily="18" charset="0"/>
              </a:rPr>
              <a:t>JOIN Location l ON </a:t>
            </a:r>
            <a:r>
              <a:rPr lang="en-IN" sz="1800" kern="0" dirty="0" err="1">
                <a:solidFill>
                  <a:srgbClr val="FFFFFF"/>
                </a:solidFill>
                <a:effectLst/>
                <a:latin typeface="Calibri Light" panose="020F0302020204030204" pitchFamily="34" charset="0"/>
                <a:ea typeface="Times New Roman" panose="02020603050405020304" pitchFamily="18" charset="0"/>
                <a:cs typeface="Times New Roman" panose="02020603050405020304" pitchFamily="18" charset="0"/>
              </a:rPr>
              <a:t>a.LocationID</a:t>
            </a:r>
            <a:r>
              <a:rPr lang="en-IN" sz="1800" kern="0" dirty="0">
                <a:solidFill>
                  <a:srgbClr val="FFFFFF"/>
                </a:solidFill>
                <a:effectLst/>
                <a:latin typeface="Calibri Light" panose="020F0302020204030204" pitchFamily="34" charset="0"/>
                <a:ea typeface="Times New Roman" panose="02020603050405020304" pitchFamily="18" charset="0"/>
                <a:cs typeface="Times New Roman" panose="02020603050405020304" pitchFamily="18" charset="0"/>
              </a:rPr>
              <a:t> = </a:t>
            </a:r>
            <a:r>
              <a:rPr lang="en-IN" sz="1800" kern="0" dirty="0" err="1">
                <a:solidFill>
                  <a:srgbClr val="FFFFFF"/>
                </a:solidFill>
                <a:effectLst/>
                <a:latin typeface="Calibri Light" panose="020F0302020204030204" pitchFamily="34" charset="0"/>
                <a:ea typeface="Times New Roman" panose="02020603050405020304" pitchFamily="18" charset="0"/>
                <a:cs typeface="Times New Roman" panose="02020603050405020304" pitchFamily="18" charset="0"/>
              </a:rPr>
              <a:t>l.LocationID</a:t>
            </a:r>
            <a:r>
              <a:rPr lang="en-IN" sz="1800" kern="0" dirty="0">
                <a:solidFill>
                  <a:srgbClr val="FFFFFF"/>
                </a:solidFill>
                <a:effectLst/>
                <a:latin typeface="Calibri Light" panose="020F0302020204030204" pitchFamily="34" charset="0"/>
                <a:ea typeface="Times New Roman" panose="02020603050405020304" pitchFamily="18" charset="0"/>
                <a:cs typeface="Times New Roman" panose="02020603050405020304" pitchFamily="18" charset="0"/>
              </a:rPr>
              <a:t>;</a:t>
            </a:r>
            <a:endParaRPr lang="en-IN" sz="20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kern="0" dirty="0">
                <a:effectLst/>
                <a:latin typeface="Calibri Light" panose="020F0302020204030204" pitchFamily="34" charset="0"/>
                <a:ea typeface="Times New Roman" panose="02020603050405020304" pitchFamily="18" charset="0"/>
                <a:cs typeface="Times New Roman" panose="02020603050405020304" pitchFamily="18" charset="0"/>
              </a:rPr>
              <a:t> </a:t>
            </a:r>
            <a:endParaRPr lang="en-IN" sz="20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kern="0" dirty="0">
                <a:solidFill>
                  <a:srgbClr val="FFFFFF"/>
                </a:solidFill>
                <a:effectLst/>
                <a:latin typeface="Calibri Light" panose="020F0302020204030204" pitchFamily="34" charset="0"/>
                <a:ea typeface="Times New Roman" panose="02020603050405020304" pitchFamily="18" charset="0"/>
                <a:cs typeface="Times New Roman" panose="02020603050405020304" pitchFamily="18" charset="0"/>
              </a:rPr>
              <a:t>-- 10. Flood Data for All Cities</a:t>
            </a:r>
            <a:endParaRPr lang="en-IN" sz="20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kern="0" dirty="0">
                <a:solidFill>
                  <a:srgbClr val="FFFFFF"/>
                </a:solidFill>
                <a:effectLst/>
                <a:latin typeface="Calibri Light" panose="020F0302020204030204" pitchFamily="34" charset="0"/>
                <a:ea typeface="Times New Roman" panose="02020603050405020304" pitchFamily="18" charset="0"/>
                <a:cs typeface="Times New Roman" panose="02020603050405020304" pitchFamily="18" charset="0"/>
              </a:rPr>
              <a:t>SELECT </a:t>
            </a:r>
            <a:r>
              <a:rPr lang="en-IN" sz="1800" kern="0" dirty="0" err="1">
                <a:solidFill>
                  <a:srgbClr val="FFFFFF"/>
                </a:solidFill>
                <a:effectLst/>
                <a:latin typeface="Calibri Light" panose="020F0302020204030204" pitchFamily="34" charset="0"/>
                <a:ea typeface="Times New Roman" panose="02020603050405020304" pitchFamily="18" charset="0"/>
                <a:cs typeface="Times New Roman" panose="02020603050405020304" pitchFamily="18" charset="0"/>
              </a:rPr>
              <a:t>fd</a:t>
            </a:r>
            <a:r>
              <a:rPr lang="en-IN" sz="1800" kern="0" dirty="0">
                <a:solidFill>
                  <a:srgbClr val="FFFFFF"/>
                </a:solidFill>
                <a:effectLst/>
                <a:latin typeface="Calibri Light" panose="020F0302020204030204" pitchFamily="34" charset="0"/>
                <a:ea typeface="Times New Roman" panose="02020603050405020304" pitchFamily="18" charset="0"/>
                <a:cs typeface="Times New Roman" panose="02020603050405020304" pitchFamily="18" charset="0"/>
              </a:rPr>
              <a:t>.*, </a:t>
            </a:r>
            <a:r>
              <a:rPr lang="en-IN" sz="1800" kern="0" dirty="0" err="1">
                <a:solidFill>
                  <a:srgbClr val="FFFFFF"/>
                </a:solidFill>
                <a:effectLst/>
                <a:latin typeface="Calibri Light" panose="020F0302020204030204" pitchFamily="34" charset="0"/>
                <a:ea typeface="Times New Roman" panose="02020603050405020304" pitchFamily="18" charset="0"/>
                <a:cs typeface="Times New Roman" panose="02020603050405020304" pitchFamily="18" charset="0"/>
              </a:rPr>
              <a:t>l.Region</a:t>
            </a:r>
            <a:r>
              <a:rPr lang="en-IN" sz="1800" kern="0" dirty="0">
                <a:solidFill>
                  <a:srgbClr val="FFFFFF"/>
                </a:solidFill>
                <a:effectLst/>
                <a:latin typeface="Calibri Light" panose="020F0302020204030204" pitchFamily="34" charset="0"/>
                <a:ea typeface="Times New Roman" panose="02020603050405020304" pitchFamily="18" charset="0"/>
                <a:cs typeface="Times New Roman" panose="02020603050405020304" pitchFamily="18" charset="0"/>
              </a:rPr>
              <a:t> AS Location</a:t>
            </a:r>
            <a:endParaRPr lang="en-IN" sz="20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kern="0" dirty="0">
                <a:solidFill>
                  <a:srgbClr val="FFFFFF"/>
                </a:solidFill>
                <a:effectLst/>
                <a:latin typeface="Calibri Light" panose="020F0302020204030204" pitchFamily="34" charset="0"/>
                <a:ea typeface="Times New Roman" panose="02020603050405020304" pitchFamily="18" charset="0"/>
                <a:cs typeface="Times New Roman" panose="02020603050405020304" pitchFamily="18" charset="0"/>
              </a:rPr>
              <a:t>FROM </a:t>
            </a:r>
            <a:r>
              <a:rPr lang="en-IN" sz="1800" kern="0" dirty="0" err="1">
                <a:solidFill>
                  <a:srgbClr val="FFFFFF"/>
                </a:solidFill>
                <a:effectLst/>
                <a:latin typeface="Calibri Light" panose="020F0302020204030204" pitchFamily="34" charset="0"/>
                <a:ea typeface="Times New Roman" panose="02020603050405020304" pitchFamily="18" charset="0"/>
                <a:cs typeface="Times New Roman" panose="02020603050405020304" pitchFamily="18" charset="0"/>
              </a:rPr>
              <a:t>FloodData</a:t>
            </a:r>
            <a:r>
              <a:rPr lang="en-IN" sz="1800" kern="0" dirty="0">
                <a:solidFill>
                  <a:srgbClr val="FFFFFF"/>
                </a:solidFill>
                <a:effectLst/>
                <a:latin typeface="Calibri Light" panose="020F0302020204030204" pitchFamily="34" charset="0"/>
                <a:ea typeface="Times New Roman" panose="02020603050405020304" pitchFamily="18" charset="0"/>
                <a:cs typeface="Times New Roman" panose="02020603050405020304" pitchFamily="18" charset="0"/>
              </a:rPr>
              <a:t> </a:t>
            </a:r>
            <a:r>
              <a:rPr lang="en-IN" sz="1800" kern="0" dirty="0" err="1">
                <a:solidFill>
                  <a:srgbClr val="FFFFFF"/>
                </a:solidFill>
                <a:effectLst/>
                <a:latin typeface="Calibri Light" panose="020F0302020204030204" pitchFamily="34" charset="0"/>
                <a:ea typeface="Times New Roman" panose="02020603050405020304" pitchFamily="18" charset="0"/>
                <a:cs typeface="Times New Roman" panose="02020603050405020304" pitchFamily="18" charset="0"/>
              </a:rPr>
              <a:t>fd</a:t>
            </a:r>
            <a:endParaRPr lang="en-IN" sz="20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kern="0" dirty="0">
                <a:solidFill>
                  <a:srgbClr val="FFFFFF"/>
                </a:solidFill>
                <a:effectLst/>
                <a:latin typeface="Calibri Light" panose="020F0302020204030204" pitchFamily="34" charset="0"/>
                <a:ea typeface="Times New Roman" panose="02020603050405020304" pitchFamily="18" charset="0"/>
                <a:cs typeface="Times New Roman" panose="02020603050405020304" pitchFamily="18" charset="0"/>
              </a:rPr>
              <a:t>JOIN Location l ON </a:t>
            </a:r>
            <a:r>
              <a:rPr lang="en-IN" sz="1800" kern="0" dirty="0" err="1">
                <a:solidFill>
                  <a:srgbClr val="FFFFFF"/>
                </a:solidFill>
                <a:effectLst/>
                <a:latin typeface="Calibri Light" panose="020F0302020204030204" pitchFamily="34" charset="0"/>
                <a:ea typeface="Times New Roman" panose="02020603050405020304" pitchFamily="18" charset="0"/>
                <a:cs typeface="Times New Roman" panose="02020603050405020304" pitchFamily="18" charset="0"/>
              </a:rPr>
              <a:t>fd.LocationID</a:t>
            </a:r>
            <a:r>
              <a:rPr lang="en-IN" sz="1800" kern="0" dirty="0">
                <a:solidFill>
                  <a:srgbClr val="FFFFFF"/>
                </a:solidFill>
                <a:effectLst/>
                <a:latin typeface="Calibri Light" panose="020F0302020204030204" pitchFamily="34" charset="0"/>
                <a:ea typeface="Times New Roman" panose="02020603050405020304" pitchFamily="18" charset="0"/>
                <a:cs typeface="Times New Roman" panose="02020603050405020304" pitchFamily="18" charset="0"/>
              </a:rPr>
              <a:t> = </a:t>
            </a:r>
            <a:r>
              <a:rPr lang="en-IN" sz="1800" kern="0" dirty="0" err="1">
                <a:solidFill>
                  <a:srgbClr val="FFFFFF"/>
                </a:solidFill>
                <a:effectLst/>
                <a:latin typeface="Calibri Light" panose="020F0302020204030204" pitchFamily="34" charset="0"/>
                <a:ea typeface="Times New Roman" panose="02020603050405020304" pitchFamily="18" charset="0"/>
                <a:cs typeface="Times New Roman" panose="02020603050405020304" pitchFamily="18" charset="0"/>
              </a:rPr>
              <a:t>l.LocationID</a:t>
            </a:r>
            <a:r>
              <a:rPr lang="en-IN" sz="1800" kern="0" dirty="0">
                <a:solidFill>
                  <a:srgbClr val="FFFFFF"/>
                </a:solidFill>
                <a:effectLst/>
                <a:latin typeface="Calibri Light" panose="020F0302020204030204" pitchFamily="34" charset="0"/>
                <a:ea typeface="Times New Roman" panose="02020603050405020304" pitchFamily="18" charset="0"/>
                <a:cs typeface="Times New Roman" panose="02020603050405020304" pitchFamily="18" charset="0"/>
              </a:rPr>
              <a:t>;</a:t>
            </a:r>
            <a:endParaRPr lang="en-IN" sz="20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07324899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8472FDC-8D36-CAE2-312D-6B15E56F3257}"/>
              </a:ext>
            </a:extLst>
          </p:cNvPr>
          <p:cNvPicPr>
            <a:picLocks noChangeAspect="1"/>
          </p:cNvPicPr>
          <p:nvPr/>
        </p:nvPicPr>
        <p:blipFill>
          <a:blip r:embed="rId2"/>
          <a:stretch>
            <a:fillRect/>
          </a:stretch>
        </p:blipFill>
        <p:spPr>
          <a:xfrm>
            <a:off x="1143295" y="654050"/>
            <a:ext cx="4730750" cy="2482850"/>
          </a:xfrm>
          <a:prstGeom prst="rect">
            <a:avLst/>
          </a:prstGeom>
        </p:spPr>
      </p:pic>
      <p:pic>
        <p:nvPicPr>
          <p:cNvPr id="3" name="Picture 2">
            <a:extLst>
              <a:ext uri="{FF2B5EF4-FFF2-40B4-BE49-F238E27FC236}">
                <a16:creationId xmlns:a16="http://schemas.microsoft.com/office/drawing/2014/main" id="{C30B7F7A-3AF1-E8DF-5873-FFCB37DC1D4B}"/>
              </a:ext>
            </a:extLst>
          </p:cNvPr>
          <p:cNvPicPr>
            <a:picLocks noChangeAspect="1"/>
          </p:cNvPicPr>
          <p:nvPr/>
        </p:nvPicPr>
        <p:blipFill>
          <a:blip r:embed="rId3"/>
          <a:stretch>
            <a:fillRect/>
          </a:stretch>
        </p:blipFill>
        <p:spPr>
          <a:xfrm>
            <a:off x="1152820" y="3549650"/>
            <a:ext cx="4746330" cy="2298700"/>
          </a:xfrm>
          <a:prstGeom prst="rect">
            <a:avLst/>
          </a:prstGeom>
        </p:spPr>
      </p:pic>
      <p:pic>
        <p:nvPicPr>
          <p:cNvPr id="4" name="Picture 3">
            <a:extLst>
              <a:ext uri="{FF2B5EF4-FFF2-40B4-BE49-F238E27FC236}">
                <a16:creationId xmlns:a16="http://schemas.microsoft.com/office/drawing/2014/main" id="{EEB441E0-1F31-961D-10CE-A8439FA6C043}"/>
              </a:ext>
            </a:extLst>
          </p:cNvPr>
          <p:cNvPicPr>
            <a:picLocks noChangeAspect="1"/>
          </p:cNvPicPr>
          <p:nvPr/>
        </p:nvPicPr>
        <p:blipFill>
          <a:blip r:embed="rId4"/>
          <a:stretch>
            <a:fillRect/>
          </a:stretch>
        </p:blipFill>
        <p:spPr>
          <a:xfrm>
            <a:off x="6096000" y="714375"/>
            <a:ext cx="5042946" cy="2422525"/>
          </a:xfrm>
          <a:prstGeom prst="rect">
            <a:avLst/>
          </a:prstGeom>
        </p:spPr>
      </p:pic>
      <p:pic>
        <p:nvPicPr>
          <p:cNvPr id="5" name="Picture 4">
            <a:extLst>
              <a:ext uri="{FF2B5EF4-FFF2-40B4-BE49-F238E27FC236}">
                <a16:creationId xmlns:a16="http://schemas.microsoft.com/office/drawing/2014/main" id="{BEFB9DEB-5042-75E6-7D98-A0F9691D782C}"/>
              </a:ext>
            </a:extLst>
          </p:cNvPr>
          <p:cNvPicPr>
            <a:picLocks noChangeAspect="1"/>
          </p:cNvPicPr>
          <p:nvPr/>
        </p:nvPicPr>
        <p:blipFill>
          <a:blip r:embed="rId5"/>
          <a:stretch>
            <a:fillRect/>
          </a:stretch>
        </p:blipFill>
        <p:spPr>
          <a:xfrm>
            <a:off x="6192520" y="3549649"/>
            <a:ext cx="5348789" cy="2203451"/>
          </a:xfrm>
          <a:prstGeom prst="rect">
            <a:avLst/>
          </a:prstGeom>
        </p:spPr>
      </p:pic>
    </p:spTree>
    <p:extLst>
      <p:ext uri="{BB962C8B-B14F-4D97-AF65-F5344CB8AC3E}">
        <p14:creationId xmlns:p14="http://schemas.microsoft.com/office/powerpoint/2010/main" val="176667137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BFBC9EB-4854-CF25-D171-CD13AF76F756}"/>
              </a:ext>
            </a:extLst>
          </p:cNvPr>
          <p:cNvPicPr>
            <a:picLocks noChangeAspect="1"/>
          </p:cNvPicPr>
          <p:nvPr/>
        </p:nvPicPr>
        <p:blipFill>
          <a:blip r:embed="rId2"/>
          <a:stretch>
            <a:fillRect/>
          </a:stretch>
        </p:blipFill>
        <p:spPr>
          <a:xfrm>
            <a:off x="1591945" y="758825"/>
            <a:ext cx="5264150" cy="2311400"/>
          </a:xfrm>
          <a:prstGeom prst="rect">
            <a:avLst/>
          </a:prstGeom>
        </p:spPr>
      </p:pic>
      <p:pic>
        <p:nvPicPr>
          <p:cNvPr id="3" name="Picture 2">
            <a:extLst>
              <a:ext uri="{FF2B5EF4-FFF2-40B4-BE49-F238E27FC236}">
                <a16:creationId xmlns:a16="http://schemas.microsoft.com/office/drawing/2014/main" id="{509ED638-D508-907C-3AE0-03DC0388D23D}"/>
              </a:ext>
            </a:extLst>
          </p:cNvPr>
          <p:cNvPicPr>
            <a:picLocks noChangeAspect="1"/>
          </p:cNvPicPr>
          <p:nvPr/>
        </p:nvPicPr>
        <p:blipFill>
          <a:blip r:embed="rId3"/>
          <a:stretch>
            <a:fillRect/>
          </a:stretch>
        </p:blipFill>
        <p:spPr>
          <a:xfrm>
            <a:off x="1591945" y="3642677"/>
            <a:ext cx="5731510" cy="2315845"/>
          </a:xfrm>
          <a:prstGeom prst="rect">
            <a:avLst/>
          </a:prstGeom>
        </p:spPr>
      </p:pic>
    </p:spTree>
    <p:extLst>
      <p:ext uri="{BB962C8B-B14F-4D97-AF65-F5344CB8AC3E}">
        <p14:creationId xmlns:p14="http://schemas.microsoft.com/office/powerpoint/2010/main" val="5923168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C91B92E-3871-B2DF-407F-5C7E0FF902AF}"/>
              </a:ext>
            </a:extLst>
          </p:cNvPr>
          <p:cNvSpPr txBox="1"/>
          <p:nvPr/>
        </p:nvSpPr>
        <p:spPr>
          <a:xfrm>
            <a:off x="1026543" y="155274"/>
            <a:ext cx="8115300" cy="6186309"/>
          </a:xfrm>
          <a:prstGeom prst="rect">
            <a:avLst/>
          </a:prstGeom>
          <a:noFill/>
        </p:spPr>
        <p:txBody>
          <a:bodyPr wrap="square">
            <a:spAutoFit/>
          </a:bodyPr>
          <a:lstStyle/>
          <a:p>
            <a:pPr marL="88900"/>
            <a:r>
              <a:rPr lang="en-US" sz="1800" dirty="0">
                <a:effectLst/>
                <a:latin typeface="Times New Roman" panose="02020603050405020304" pitchFamily="18" charset="0"/>
                <a:ea typeface="Calibri" panose="020F0502020204030204" pitchFamily="34" charset="0"/>
              </a:rPr>
              <a:t> - Organization</a:t>
            </a:r>
            <a:endParaRPr lang="en-IN" sz="1400" dirty="0">
              <a:effectLst/>
              <a:latin typeface="Calibri" panose="020F0502020204030204" pitchFamily="34" charset="0"/>
              <a:ea typeface="Calibri" panose="020F0502020204030204" pitchFamily="34" charset="0"/>
            </a:endParaRPr>
          </a:p>
          <a:p>
            <a:pPr marL="88900"/>
            <a:r>
              <a:rPr lang="en-US" sz="1800" dirty="0">
                <a:effectLst/>
                <a:latin typeface="Times New Roman" panose="02020603050405020304" pitchFamily="18" charset="0"/>
                <a:ea typeface="Calibri" panose="020F0502020204030204" pitchFamily="34" charset="0"/>
              </a:rPr>
              <a:t>   - </a:t>
            </a:r>
            <a:r>
              <a:rPr lang="en-US" sz="1800" dirty="0" err="1">
                <a:effectLst/>
                <a:latin typeface="Times New Roman" panose="02020603050405020304" pitchFamily="18" charset="0"/>
                <a:ea typeface="Calibri" panose="020F0502020204030204" pitchFamily="34" charset="0"/>
              </a:rPr>
              <a:t>ContactNumber</a:t>
            </a:r>
            <a:endParaRPr lang="en-IN" sz="1400" dirty="0">
              <a:effectLst/>
              <a:latin typeface="Calibri" panose="020F0502020204030204" pitchFamily="34" charset="0"/>
              <a:ea typeface="Calibri" panose="020F0502020204030204" pitchFamily="34" charset="0"/>
            </a:endParaRPr>
          </a:p>
          <a:p>
            <a:pPr marL="88900"/>
            <a:r>
              <a:rPr lang="en-US" sz="1800" dirty="0">
                <a:effectLst/>
                <a:latin typeface="Times New Roman" panose="02020603050405020304" pitchFamily="18" charset="0"/>
                <a:ea typeface="Calibri" panose="020F0502020204030204" pitchFamily="34" charset="0"/>
              </a:rPr>
              <a:t>   - </a:t>
            </a:r>
            <a:r>
              <a:rPr lang="en-US" sz="1800" dirty="0" err="1">
                <a:effectLst/>
                <a:latin typeface="Times New Roman" panose="02020603050405020304" pitchFamily="18" charset="0"/>
                <a:ea typeface="Calibri" panose="020F0502020204030204" pitchFamily="34" charset="0"/>
              </a:rPr>
              <a:t>LocationID</a:t>
            </a:r>
            <a:r>
              <a:rPr lang="en-US" sz="1800" dirty="0">
                <a:effectLst/>
                <a:latin typeface="Times New Roman" panose="02020603050405020304" pitchFamily="18" charset="0"/>
                <a:ea typeface="Calibri" panose="020F0502020204030204" pitchFamily="34" charset="0"/>
              </a:rPr>
              <a:t> (Foreign Key referencing </a:t>
            </a:r>
            <a:r>
              <a:rPr lang="en-US" sz="1800" dirty="0" err="1">
                <a:effectLst/>
                <a:latin typeface="Times New Roman" panose="02020603050405020304" pitchFamily="18" charset="0"/>
                <a:ea typeface="Calibri" panose="020F0502020204030204" pitchFamily="34" charset="0"/>
              </a:rPr>
              <a:t>Location.LocationID</a:t>
            </a:r>
            <a:r>
              <a:rPr lang="en-US" sz="1800" dirty="0">
                <a:effectLst/>
                <a:latin typeface="Times New Roman" panose="02020603050405020304" pitchFamily="18" charset="0"/>
                <a:ea typeface="Calibri" panose="020F0502020204030204" pitchFamily="34" charset="0"/>
              </a:rPr>
              <a:t>)</a:t>
            </a:r>
            <a:endParaRPr lang="en-IN" sz="1400" dirty="0">
              <a:effectLst/>
              <a:latin typeface="Calibri" panose="020F0502020204030204" pitchFamily="34" charset="0"/>
              <a:ea typeface="Calibri" panose="020F0502020204030204" pitchFamily="34" charset="0"/>
            </a:endParaRPr>
          </a:p>
          <a:p>
            <a:pPr marL="88900"/>
            <a:r>
              <a:rPr lang="en-US" sz="1800" dirty="0">
                <a:effectLst/>
                <a:latin typeface="Times New Roman" panose="02020603050405020304" pitchFamily="18" charset="0"/>
                <a:ea typeface="Calibri" panose="020F0502020204030204" pitchFamily="34" charset="0"/>
              </a:rPr>
              <a:t> </a:t>
            </a:r>
            <a:endParaRPr lang="en-IN" sz="1400" dirty="0">
              <a:effectLst/>
              <a:latin typeface="Calibri" panose="020F0502020204030204" pitchFamily="34" charset="0"/>
              <a:ea typeface="Calibri" panose="020F0502020204030204" pitchFamily="34" charset="0"/>
            </a:endParaRPr>
          </a:p>
          <a:p>
            <a:pPr marL="88900"/>
            <a:r>
              <a:rPr lang="en-US" sz="1800" dirty="0">
                <a:effectLst/>
                <a:latin typeface="Times New Roman" panose="02020603050405020304" pitchFamily="18" charset="0"/>
                <a:ea typeface="Calibri" panose="020F0502020204030204" pitchFamily="34" charset="0"/>
              </a:rPr>
              <a:t>7. </a:t>
            </a:r>
            <a:r>
              <a:rPr lang="en-US" sz="1800" b="1" dirty="0" err="1">
                <a:effectLst/>
                <a:latin typeface="Times New Roman" panose="02020603050405020304" pitchFamily="18" charset="0"/>
                <a:ea typeface="Calibri" panose="020F0502020204030204" pitchFamily="34" charset="0"/>
              </a:rPr>
              <a:t>EmergencyResponsePlan</a:t>
            </a:r>
            <a:r>
              <a:rPr lang="en-US" sz="1800" b="1" dirty="0">
                <a:effectLst/>
                <a:latin typeface="Times New Roman" panose="02020603050405020304" pitchFamily="18" charset="0"/>
                <a:ea typeface="Calibri" panose="020F0502020204030204" pitchFamily="34" charset="0"/>
              </a:rPr>
              <a:t>:</a:t>
            </a:r>
            <a:endParaRPr lang="en-IN" sz="1400" dirty="0">
              <a:effectLst/>
              <a:latin typeface="Calibri" panose="020F0502020204030204" pitchFamily="34" charset="0"/>
              <a:ea typeface="Calibri" panose="020F0502020204030204" pitchFamily="34" charset="0"/>
            </a:endParaRPr>
          </a:p>
          <a:p>
            <a:pPr marL="88900"/>
            <a:r>
              <a:rPr lang="en-US" sz="1800" dirty="0">
                <a:effectLst/>
                <a:latin typeface="Times New Roman" panose="02020603050405020304" pitchFamily="18" charset="0"/>
                <a:ea typeface="Calibri" panose="020F0502020204030204" pitchFamily="34" charset="0"/>
              </a:rPr>
              <a:t>   - </a:t>
            </a:r>
            <a:r>
              <a:rPr lang="en-US" sz="1800" dirty="0" err="1">
                <a:effectLst/>
                <a:latin typeface="Times New Roman" panose="02020603050405020304" pitchFamily="18" charset="0"/>
                <a:ea typeface="Calibri" panose="020F0502020204030204" pitchFamily="34" charset="0"/>
              </a:rPr>
              <a:t>PlanID</a:t>
            </a:r>
            <a:r>
              <a:rPr lang="en-US" sz="1800" dirty="0">
                <a:effectLst/>
                <a:latin typeface="Times New Roman" panose="02020603050405020304" pitchFamily="18" charset="0"/>
                <a:ea typeface="Calibri" panose="020F0502020204030204" pitchFamily="34" charset="0"/>
              </a:rPr>
              <a:t> (Primary Key)</a:t>
            </a:r>
            <a:endParaRPr lang="en-IN" sz="1400" dirty="0">
              <a:effectLst/>
              <a:latin typeface="Calibri" panose="020F0502020204030204" pitchFamily="34" charset="0"/>
              <a:ea typeface="Calibri" panose="020F0502020204030204" pitchFamily="34" charset="0"/>
            </a:endParaRPr>
          </a:p>
          <a:p>
            <a:pPr marL="88900"/>
            <a:r>
              <a:rPr lang="en-US" sz="1800" dirty="0">
                <a:effectLst/>
                <a:latin typeface="Times New Roman" panose="02020603050405020304" pitchFamily="18" charset="0"/>
                <a:ea typeface="Calibri" panose="020F0502020204030204" pitchFamily="34" charset="0"/>
              </a:rPr>
              <a:t>   - </a:t>
            </a:r>
            <a:r>
              <a:rPr lang="en-US" sz="1800" dirty="0" err="1">
                <a:effectLst/>
                <a:latin typeface="Times New Roman" panose="02020603050405020304" pitchFamily="18" charset="0"/>
                <a:ea typeface="Calibri" panose="020F0502020204030204" pitchFamily="34" charset="0"/>
              </a:rPr>
              <a:t>LocationID</a:t>
            </a:r>
            <a:r>
              <a:rPr lang="en-US" sz="1800" dirty="0">
                <a:effectLst/>
                <a:latin typeface="Times New Roman" panose="02020603050405020304" pitchFamily="18" charset="0"/>
                <a:ea typeface="Calibri" panose="020F0502020204030204" pitchFamily="34" charset="0"/>
              </a:rPr>
              <a:t> (Foreign Key referencing </a:t>
            </a:r>
            <a:r>
              <a:rPr lang="en-US" sz="1800" dirty="0" err="1">
                <a:effectLst/>
                <a:latin typeface="Times New Roman" panose="02020603050405020304" pitchFamily="18" charset="0"/>
                <a:ea typeface="Calibri" panose="020F0502020204030204" pitchFamily="34" charset="0"/>
              </a:rPr>
              <a:t>Location.LocationID</a:t>
            </a:r>
            <a:r>
              <a:rPr lang="en-US" sz="1800" dirty="0">
                <a:effectLst/>
                <a:latin typeface="Times New Roman" panose="02020603050405020304" pitchFamily="18" charset="0"/>
                <a:ea typeface="Calibri" panose="020F0502020204030204" pitchFamily="34" charset="0"/>
              </a:rPr>
              <a:t>)</a:t>
            </a:r>
            <a:endParaRPr lang="en-IN" sz="1400" dirty="0">
              <a:effectLst/>
              <a:latin typeface="Calibri" panose="020F0502020204030204" pitchFamily="34" charset="0"/>
              <a:ea typeface="Calibri" panose="020F0502020204030204" pitchFamily="34" charset="0"/>
            </a:endParaRPr>
          </a:p>
          <a:p>
            <a:pPr marL="88900"/>
            <a:r>
              <a:rPr lang="en-US" sz="1800" dirty="0">
                <a:effectLst/>
                <a:latin typeface="Times New Roman" panose="02020603050405020304" pitchFamily="18" charset="0"/>
                <a:ea typeface="Calibri" panose="020F0502020204030204" pitchFamily="34" charset="0"/>
              </a:rPr>
              <a:t>   - </a:t>
            </a:r>
            <a:r>
              <a:rPr lang="en-US" sz="1800" dirty="0" err="1">
                <a:effectLst/>
                <a:latin typeface="Times New Roman" panose="02020603050405020304" pitchFamily="18" charset="0"/>
                <a:ea typeface="Calibri" panose="020F0502020204030204" pitchFamily="34" charset="0"/>
              </a:rPr>
              <a:t>PlanDescription</a:t>
            </a:r>
            <a:endParaRPr lang="en-IN" sz="1400" dirty="0">
              <a:effectLst/>
              <a:latin typeface="Calibri" panose="020F0502020204030204" pitchFamily="34" charset="0"/>
              <a:ea typeface="Calibri" panose="020F0502020204030204" pitchFamily="34" charset="0"/>
            </a:endParaRPr>
          </a:p>
          <a:p>
            <a:pPr marL="88900"/>
            <a:r>
              <a:rPr lang="en-US" sz="1800" dirty="0">
                <a:effectLst/>
                <a:latin typeface="Times New Roman" panose="02020603050405020304" pitchFamily="18" charset="0"/>
                <a:ea typeface="Calibri" panose="020F0502020204030204" pitchFamily="34" charset="0"/>
              </a:rPr>
              <a:t>   - </a:t>
            </a:r>
            <a:r>
              <a:rPr lang="en-US" sz="1800" dirty="0" err="1">
                <a:effectLst/>
                <a:latin typeface="Times New Roman" panose="02020603050405020304" pitchFamily="18" charset="0"/>
                <a:ea typeface="Calibri" panose="020F0502020204030204" pitchFamily="34" charset="0"/>
              </a:rPr>
              <a:t>ActivationDate</a:t>
            </a:r>
            <a:endParaRPr lang="en-IN" sz="1400" dirty="0">
              <a:effectLst/>
              <a:latin typeface="Calibri" panose="020F0502020204030204" pitchFamily="34" charset="0"/>
              <a:ea typeface="Calibri" panose="020F0502020204030204" pitchFamily="34" charset="0"/>
            </a:endParaRPr>
          </a:p>
          <a:p>
            <a:pPr marL="88900"/>
            <a:r>
              <a:rPr lang="en-US" sz="1800" dirty="0">
                <a:effectLst/>
                <a:latin typeface="Times New Roman" panose="02020603050405020304" pitchFamily="18" charset="0"/>
                <a:ea typeface="Calibri" panose="020F0502020204030204" pitchFamily="34" charset="0"/>
              </a:rPr>
              <a:t> </a:t>
            </a:r>
            <a:endParaRPr lang="en-IN" sz="1400" dirty="0">
              <a:effectLst/>
              <a:latin typeface="Calibri" panose="020F0502020204030204" pitchFamily="34" charset="0"/>
              <a:ea typeface="Calibri" panose="020F0502020204030204" pitchFamily="34" charset="0"/>
            </a:endParaRPr>
          </a:p>
          <a:p>
            <a:pPr marL="88900"/>
            <a:r>
              <a:rPr lang="en-US" sz="1800" dirty="0">
                <a:effectLst/>
                <a:latin typeface="Times New Roman" panose="02020603050405020304" pitchFamily="18" charset="0"/>
                <a:ea typeface="Calibri" panose="020F0502020204030204" pitchFamily="34" charset="0"/>
              </a:rPr>
              <a:t>8. </a:t>
            </a:r>
            <a:r>
              <a:rPr lang="en-US" sz="1800" b="1" dirty="0" err="1">
                <a:effectLst/>
                <a:latin typeface="Times New Roman" panose="02020603050405020304" pitchFamily="18" charset="0"/>
                <a:ea typeface="Calibri" panose="020F0502020204030204" pitchFamily="34" charset="0"/>
              </a:rPr>
              <a:t>EmergencyResponseLog</a:t>
            </a:r>
            <a:r>
              <a:rPr lang="en-US" sz="1800" b="1" dirty="0">
                <a:effectLst/>
                <a:latin typeface="Times New Roman" panose="02020603050405020304" pitchFamily="18" charset="0"/>
                <a:ea typeface="Calibri" panose="020F0502020204030204" pitchFamily="34" charset="0"/>
              </a:rPr>
              <a:t>:</a:t>
            </a:r>
            <a:endParaRPr lang="en-IN" sz="1400" dirty="0">
              <a:effectLst/>
              <a:latin typeface="Calibri" panose="020F0502020204030204" pitchFamily="34" charset="0"/>
              <a:ea typeface="Calibri" panose="020F0502020204030204" pitchFamily="34" charset="0"/>
            </a:endParaRPr>
          </a:p>
          <a:p>
            <a:pPr marL="88900"/>
            <a:r>
              <a:rPr lang="en-US" sz="1800" dirty="0">
                <a:effectLst/>
                <a:latin typeface="Times New Roman" panose="02020603050405020304" pitchFamily="18" charset="0"/>
                <a:ea typeface="Calibri" panose="020F0502020204030204" pitchFamily="34" charset="0"/>
              </a:rPr>
              <a:t>   - </a:t>
            </a:r>
            <a:r>
              <a:rPr lang="en-US" sz="1800" dirty="0" err="1">
                <a:effectLst/>
                <a:latin typeface="Times New Roman" panose="02020603050405020304" pitchFamily="18" charset="0"/>
                <a:ea typeface="Calibri" panose="020F0502020204030204" pitchFamily="34" charset="0"/>
              </a:rPr>
              <a:t>LogID</a:t>
            </a:r>
            <a:r>
              <a:rPr lang="en-US" sz="1800" dirty="0">
                <a:effectLst/>
                <a:latin typeface="Times New Roman" panose="02020603050405020304" pitchFamily="18" charset="0"/>
                <a:ea typeface="Calibri" panose="020F0502020204030204" pitchFamily="34" charset="0"/>
              </a:rPr>
              <a:t> (Primary Key)</a:t>
            </a:r>
            <a:endParaRPr lang="en-IN" sz="1400" dirty="0">
              <a:effectLst/>
              <a:latin typeface="Calibri" panose="020F0502020204030204" pitchFamily="34" charset="0"/>
              <a:ea typeface="Calibri" panose="020F0502020204030204" pitchFamily="34" charset="0"/>
            </a:endParaRPr>
          </a:p>
          <a:p>
            <a:pPr marL="88900"/>
            <a:r>
              <a:rPr lang="en-US" sz="1800" dirty="0">
                <a:effectLst/>
                <a:latin typeface="Times New Roman" panose="02020603050405020304" pitchFamily="18" charset="0"/>
                <a:ea typeface="Calibri" panose="020F0502020204030204" pitchFamily="34" charset="0"/>
              </a:rPr>
              <a:t>   - </a:t>
            </a:r>
            <a:r>
              <a:rPr lang="en-US" sz="1800" dirty="0" err="1">
                <a:effectLst/>
                <a:latin typeface="Times New Roman" panose="02020603050405020304" pitchFamily="18" charset="0"/>
                <a:ea typeface="Calibri" panose="020F0502020204030204" pitchFamily="34" charset="0"/>
              </a:rPr>
              <a:t>LocationID</a:t>
            </a:r>
            <a:r>
              <a:rPr lang="en-US" sz="1800" dirty="0">
                <a:effectLst/>
                <a:latin typeface="Times New Roman" panose="02020603050405020304" pitchFamily="18" charset="0"/>
                <a:ea typeface="Calibri" panose="020F0502020204030204" pitchFamily="34" charset="0"/>
              </a:rPr>
              <a:t> (Foreign Key referencing </a:t>
            </a:r>
            <a:r>
              <a:rPr lang="en-US" sz="1800" dirty="0" err="1">
                <a:effectLst/>
                <a:latin typeface="Times New Roman" panose="02020603050405020304" pitchFamily="18" charset="0"/>
                <a:ea typeface="Calibri" panose="020F0502020204030204" pitchFamily="34" charset="0"/>
              </a:rPr>
              <a:t>Location.LocationID</a:t>
            </a:r>
            <a:r>
              <a:rPr lang="en-US" sz="1800" dirty="0">
                <a:effectLst/>
                <a:latin typeface="Times New Roman" panose="02020603050405020304" pitchFamily="18" charset="0"/>
                <a:ea typeface="Calibri" panose="020F0502020204030204" pitchFamily="34" charset="0"/>
              </a:rPr>
              <a:t>)</a:t>
            </a:r>
            <a:endParaRPr lang="en-IN" sz="1400" dirty="0">
              <a:effectLst/>
              <a:latin typeface="Calibri" panose="020F0502020204030204" pitchFamily="34" charset="0"/>
              <a:ea typeface="Calibri" panose="020F0502020204030204" pitchFamily="34" charset="0"/>
            </a:endParaRPr>
          </a:p>
          <a:p>
            <a:pPr marL="88900"/>
            <a:r>
              <a:rPr lang="en-US" sz="1800" dirty="0">
                <a:effectLst/>
                <a:latin typeface="Times New Roman" panose="02020603050405020304" pitchFamily="18" charset="0"/>
                <a:ea typeface="Calibri" panose="020F0502020204030204" pitchFamily="34" charset="0"/>
              </a:rPr>
              <a:t>   - Date</a:t>
            </a:r>
            <a:endParaRPr lang="en-IN" sz="1400" dirty="0">
              <a:effectLst/>
              <a:latin typeface="Calibri" panose="020F0502020204030204" pitchFamily="34" charset="0"/>
              <a:ea typeface="Calibri" panose="020F0502020204030204" pitchFamily="34" charset="0"/>
            </a:endParaRPr>
          </a:p>
          <a:p>
            <a:pPr marL="88900"/>
            <a:r>
              <a:rPr lang="en-US" sz="1800" dirty="0">
                <a:effectLst/>
                <a:latin typeface="Times New Roman" panose="02020603050405020304" pitchFamily="18" charset="0"/>
                <a:ea typeface="Calibri" panose="020F0502020204030204" pitchFamily="34" charset="0"/>
              </a:rPr>
              <a:t>   - Time</a:t>
            </a:r>
            <a:endParaRPr lang="en-IN" sz="1400" dirty="0">
              <a:effectLst/>
              <a:latin typeface="Calibri" panose="020F0502020204030204" pitchFamily="34" charset="0"/>
              <a:ea typeface="Calibri" panose="020F0502020204030204" pitchFamily="34" charset="0"/>
            </a:endParaRPr>
          </a:p>
          <a:p>
            <a:pPr marL="88900"/>
            <a:r>
              <a:rPr lang="en-US" sz="1800" dirty="0">
                <a:effectLst/>
                <a:latin typeface="Times New Roman" panose="02020603050405020304" pitchFamily="18" charset="0"/>
                <a:ea typeface="Calibri" panose="020F0502020204030204" pitchFamily="34" charset="0"/>
              </a:rPr>
              <a:t>   - </a:t>
            </a:r>
            <a:r>
              <a:rPr lang="en-US" sz="1800" dirty="0" err="1">
                <a:effectLst/>
                <a:latin typeface="Times New Roman" panose="02020603050405020304" pitchFamily="18" charset="0"/>
                <a:ea typeface="Calibri" panose="020F0502020204030204" pitchFamily="34" charset="0"/>
              </a:rPr>
              <a:t>LogDetails</a:t>
            </a:r>
            <a:endParaRPr lang="en-IN" sz="1400" dirty="0">
              <a:effectLst/>
              <a:latin typeface="Calibri" panose="020F0502020204030204" pitchFamily="34" charset="0"/>
              <a:ea typeface="Calibri" panose="020F0502020204030204" pitchFamily="34" charset="0"/>
            </a:endParaRPr>
          </a:p>
          <a:p>
            <a:pPr marL="88900"/>
            <a:r>
              <a:rPr lang="en-US" sz="1800" dirty="0">
                <a:effectLst/>
                <a:latin typeface="Times New Roman" panose="02020603050405020304" pitchFamily="18" charset="0"/>
                <a:ea typeface="Calibri" panose="020F0502020204030204" pitchFamily="34" charset="0"/>
              </a:rPr>
              <a:t> 9. </a:t>
            </a:r>
            <a:r>
              <a:rPr lang="en-US" sz="1800" b="1" dirty="0" err="1">
                <a:effectLst/>
                <a:latin typeface="Times New Roman" panose="02020603050405020304" pitchFamily="18" charset="0"/>
                <a:ea typeface="Calibri" panose="020F0502020204030204" pitchFamily="34" charset="0"/>
              </a:rPr>
              <a:t>EvacuationCenter</a:t>
            </a:r>
            <a:r>
              <a:rPr lang="en-US" sz="1800" b="1" dirty="0">
                <a:effectLst/>
                <a:latin typeface="Times New Roman" panose="02020603050405020304" pitchFamily="18" charset="0"/>
                <a:ea typeface="Calibri" panose="020F0502020204030204" pitchFamily="34" charset="0"/>
              </a:rPr>
              <a:t>:</a:t>
            </a:r>
            <a:endParaRPr lang="en-IN" sz="1400" dirty="0">
              <a:effectLst/>
              <a:latin typeface="Calibri" panose="020F0502020204030204" pitchFamily="34" charset="0"/>
              <a:ea typeface="Calibri" panose="020F0502020204030204" pitchFamily="34" charset="0"/>
            </a:endParaRPr>
          </a:p>
          <a:p>
            <a:pPr marL="88900"/>
            <a:r>
              <a:rPr lang="en-US" sz="1800" dirty="0">
                <a:effectLst/>
                <a:latin typeface="Times New Roman" panose="02020603050405020304" pitchFamily="18" charset="0"/>
                <a:ea typeface="Calibri" panose="020F0502020204030204" pitchFamily="34" charset="0"/>
              </a:rPr>
              <a:t>   - </a:t>
            </a:r>
            <a:r>
              <a:rPr lang="en-US" sz="1800" dirty="0" err="1">
                <a:effectLst/>
                <a:latin typeface="Times New Roman" panose="02020603050405020304" pitchFamily="18" charset="0"/>
                <a:ea typeface="Calibri" panose="020F0502020204030204" pitchFamily="34" charset="0"/>
              </a:rPr>
              <a:t>CenterID</a:t>
            </a:r>
            <a:r>
              <a:rPr lang="en-US" sz="1800" dirty="0">
                <a:effectLst/>
                <a:latin typeface="Times New Roman" panose="02020603050405020304" pitchFamily="18" charset="0"/>
                <a:ea typeface="Calibri" panose="020F0502020204030204" pitchFamily="34" charset="0"/>
              </a:rPr>
              <a:t> (Primary Key)</a:t>
            </a:r>
            <a:endParaRPr lang="en-IN" sz="1400" dirty="0">
              <a:effectLst/>
              <a:latin typeface="Calibri" panose="020F0502020204030204" pitchFamily="34" charset="0"/>
              <a:ea typeface="Calibri" panose="020F0502020204030204" pitchFamily="34" charset="0"/>
            </a:endParaRPr>
          </a:p>
          <a:p>
            <a:pPr marL="88900"/>
            <a:r>
              <a:rPr lang="en-US" sz="1800" dirty="0">
                <a:effectLst/>
                <a:latin typeface="Times New Roman" panose="02020603050405020304" pitchFamily="18" charset="0"/>
                <a:ea typeface="Calibri" panose="020F0502020204030204" pitchFamily="34" charset="0"/>
              </a:rPr>
              <a:t>   - </a:t>
            </a:r>
            <a:r>
              <a:rPr lang="en-US" sz="1800" dirty="0" err="1">
                <a:effectLst/>
                <a:latin typeface="Times New Roman" panose="02020603050405020304" pitchFamily="18" charset="0"/>
                <a:ea typeface="Calibri" panose="020F0502020204030204" pitchFamily="34" charset="0"/>
              </a:rPr>
              <a:t>LocationID</a:t>
            </a:r>
            <a:r>
              <a:rPr lang="en-US" sz="1800" dirty="0">
                <a:effectLst/>
                <a:latin typeface="Times New Roman" panose="02020603050405020304" pitchFamily="18" charset="0"/>
                <a:ea typeface="Calibri" panose="020F0502020204030204" pitchFamily="34" charset="0"/>
              </a:rPr>
              <a:t> (Foreign Key referencing Location. </a:t>
            </a:r>
            <a:r>
              <a:rPr lang="en-US" sz="1800" dirty="0" err="1">
                <a:effectLst/>
                <a:latin typeface="Times New Roman" panose="02020603050405020304" pitchFamily="18" charset="0"/>
                <a:ea typeface="Calibri" panose="020F0502020204030204" pitchFamily="34" charset="0"/>
              </a:rPr>
              <a:t>LocationID</a:t>
            </a:r>
            <a:r>
              <a:rPr lang="en-US" sz="1800" dirty="0">
                <a:effectLst/>
                <a:latin typeface="Times New Roman" panose="02020603050405020304" pitchFamily="18" charset="0"/>
                <a:ea typeface="Calibri" panose="020F0502020204030204" pitchFamily="34" charset="0"/>
              </a:rPr>
              <a:t>)</a:t>
            </a:r>
            <a:endParaRPr lang="en-IN" sz="1400" dirty="0">
              <a:effectLst/>
              <a:latin typeface="Calibri" panose="020F0502020204030204" pitchFamily="34" charset="0"/>
              <a:ea typeface="Calibri" panose="020F0502020204030204" pitchFamily="34" charset="0"/>
            </a:endParaRPr>
          </a:p>
          <a:p>
            <a:pPr marL="88900"/>
            <a:r>
              <a:rPr lang="en-US" sz="1800" dirty="0">
                <a:effectLst/>
                <a:latin typeface="Times New Roman" panose="02020603050405020304" pitchFamily="18" charset="0"/>
                <a:ea typeface="Calibri" panose="020F0502020204030204" pitchFamily="34" charset="0"/>
              </a:rPr>
              <a:t>   - </a:t>
            </a:r>
            <a:r>
              <a:rPr lang="en-US" sz="1800" dirty="0" err="1">
                <a:effectLst/>
                <a:latin typeface="Times New Roman" panose="02020603050405020304" pitchFamily="18" charset="0"/>
                <a:ea typeface="Calibri" panose="020F0502020204030204" pitchFamily="34" charset="0"/>
              </a:rPr>
              <a:t>CenterName</a:t>
            </a:r>
            <a:endParaRPr lang="en-IN" sz="1400" dirty="0">
              <a:effectLst/>
              <a:latin typeface="Calibri" panose="020F0502020204030204" pitchFamily="34" charset="0"/>
              <a:ea typeface="Calibri" panose="020F0502020204030204" pitchFamily="34" charset="0"/>
            </a:endParaRPr>
          </a:p>
          <a:p>
            <a:pPr marL="88900"/>
            <a:r>
              <a:rPr lang="en-US" sz="1800" dirty="0">
                <a:effectLst/>
                <a:latin typeface="Times New Roman" panose="02020603050405020304" pitchFamily="18" charset="0"/>
                <a:ea typeface="Calibri" panose="020F0502020204030204" pitchFamily="34" charset="0"/>
              </a:rPr>
              <a:t>   - Capacity</a:t>
            </a:r>
            <a:endParaRPr lang="en-IN" sz="1400" dirty="0">
              <a:effectLst/>
              <a:latin typeface="Calibri" panose="020F0502020204030204" pitchFamily="34" charset="0"/>
              <a:ea typeface="Calibri" panose="020F0502020204030204" pitchFamily="34" charset="0"/>
            </a:endParaRPr>
          </a:p>
          <a:p>
            <a:pPr marL="88900"/>
            <a:r>
              <a:rPr lang="en-US" sz="1800" dirty="0">
                <a:effectLst/>
                <a:latin typeface="Times New Roman" panose="02020603050405020304" pitchFamily="18" charset="0"/>
                <a:ea typeface="Calibri" panose="020F0502020204030204" pitchFamily="34" charset="0"/>
              </a:rPr>
              <a:t>   - Location Details</a:t>
            </a:r>
            <a:endParaRPr lang="en-IN" dirty="0"/>
          </a:p>
        </p:txBody>
      </p:sp>
    </p:spTree>
    <p:extLst>
      <p:ext uri="{BB962C8B-B14F-4D97-AF65-F5344CB8AC3E}">
        <p14:creationId xmlns:p14="http://schemas.microsoft.com/office/powerpoint/2010/main" val="27717168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F13073C-8FDC-E29F-B468-12B17D2A0848}"/>
              </a:ext>
            </a:extLst>
          </p:cNvPr>
          <p:cNvSpPr txBox="1"/>
          <p:nvPr/>
        </p:nvSpPr>
        <p:spPr>
          <a:xfrm>
            <a:off x="4608662" y="130198"/>
            <a:ext cx="6094562" cy="369332"/>
          </a:xfrm>
          <a:prstGeom prst="rect">
            <a:avLst/>
          </a:prstGeom>
          <a:noFill/>
        </p:spPr>
        <p:txBody>
          <a:bodyPr wrap="square">
            <a:spAutoFit/>
          </a:bodyPr>
          <a:lstStyle/>
          <a:p>
            <a:pPr marL="88900"/>
            <a:r>
              <a:rPr lang="en-US" sz="1800" b="1" u="sng" dirty="0">
                <a:effectLst/>
                <a:latin typeface="Times New Roman" panose="02020603050405020304" pitchFamily="18" charset="0"/>
                <a:ea typeface="Calibri" panose="020F0502020204030204" pitchFamily="34" charset="0"/>
              </a:rPr>
              <a:t>RELATIONSHIPS:</a:t>
            </a:r>
            <a:endParaRPr lang="en-IN" sz="1400" dirty="0">
              <a:effectLst/>
              <a:latin typeface="Calibri" panose="020F0502020204030204" pitchFamily="34" charset="0"/>
              <a:ea typeface="Calibri" panose="020F0502020204030204" pitchFamily="34" charset="0"/>
            </a:endParaRPr>
          </a:p>
        </p:txBody>
      </p:sp>
      <p:sp>
        <p:nvSpPr>
          <p:cNvPr id="5" name="TextBox 4">
            <a:extLst>
              <a:ext uri="{FF2B5EF4-FFF2-40B4-BE49-F238E27FC236}">
                <a16:creationId xmlns:a16="http://schemas.microsoft.com/office/drawing/2014/main" id="{16D21710-7E0B-51D3-E031-A5504AA4FB35}"/>
              </a:ext>
            </a:extLst>
          </p:cNvPr>
          <p:cNvSpPr txBox="1"/>
          <p:nvPr/>
        </p:nvSpPr>
        <p:spPr>
          <a:xfrm>
            <a:off x="957531" y="712114"/>
            <a:ext cx="10041148" cy="3724096"/>
          </a:xfrm>
          <a:prstGeom prst="rect">
            <a:avLst/>
          </a:prstGeom>
          <a:noFill/>
        </p:spPr>
        <p:txBody>
          <a:bodyPr wrap="square">
            <a:spAutoFit/>
          </a:bodyPr>
          <a:lstStyle/>
          <a:p>
            <a:pPr marL="342900" lvl="0" indent="-342900">
              <a:spcBef>
                <a:spcPts val="900"/>
              </a:spcBef>
              <a:buFont typeface="Symbol" panose="05050102010706020507" pitchFamily="18" charset="2"/>
              <a:buChar char=""/>
            </a:pPr>
            <a:r>
              <a:rPr lang="en-US" sz="1800" dirty="0">
                <a:effectLst/>
                <a:latin typeface="Times New Roman" panose="02020603050405020304" pitchFamily="18" charset="0"/>
                <a:ea typeface="Calibri" panose="020F0502020204030204" pitchFamily="34" charset="0"/>
              </a:rPr>
              <a:t>One-to-Many with </a:t>
            </a:r>
            <a:r>
              <a:rPr lang="en-US" sz="1800" dirty="0" err="1">
                <a:effectLst/>
                <a:latin typeface="Times New Roman" panose="02020603050405020304" pitchFamily="18" charset="0"/>
                <a:ea typeface="Calibri" panose="020F0502020204030204" pitchFamily="34" charset="0"/>
              </a:rPr>
              <a:t>HistoricalFloodData</a:t>
            </a:r>
            <a:r>
              <a:rPr lang="en-US" sz="1800" dirty="0">
                <a:effectLst/>
                <a:latin typeface="Times New Roman" panose="02020603050405020304" pitchFamily="18" charset="0"/>
                <a:ea typeface="Calibri" panose="020F0502020204030204" pitchFamily="34" charset="0"/>
              </a:rPr>
              <a:t> (One Location can have Many </a:t>
            </a:r>
            <a:r>
              <a:rPr lang="en-US" sz="1800" dirty="0" err="1">
                <a:effectLst/>
                <a:latin typeface="Times New Roman" panose="02020603050405020304" pitchFamily="18" charset="0"/>
                <a:ea typeface="Calibri" panose="020F0502020204030204" pitchFamily="34" charset="0"/>
              </a:rPr>
              <a:t>HistoricalFloodData</a:t>
            </a:r>
            <a:r>
              <a:rPr lang="en-US" sz="1800" dirty="0">
                <a:effectLst/>
                <a:latin typeface="Times New Roman" panose="02020603050405020304" pitchFamily="18" charset="0"/>
                <a:ea typeface="Calibri" panose="020F0502020204030204" pitchFamily="34" charset="0"/>
              </a:rPr>
              <a:t> entries).</a:t>
            </a:r>
            <a:endParaRPr lang="en-IN" sz="1400" dirty="0">
              <a:effectLst/>
              <a:latin typeface="Calibri" panose="020F0502020204030204" pitchFamily="34" charset="0"/>
              <a:ea typeface="Calibri" panose="020F0502020204030204" pitchFamily="34" charset="0"/>
            </a:endParaRPr>
          </a:p>
          <a:p>
            <a:r>
              <a:rPr lang="en-US" sz="1400" dirty="0">
                <a:effectLst/>
                <a:latin typeface="Calibri" panose="020F0502020204030204" pitchFamily="34" charset="0"/>
                <a:ea typeface="Calibri" panose="020F0502020204030204" pitchFamily="34" charset="0"/>
              </a:rPr>
              <a:t>One-to-Many with </a:t>
            </a:r>
            <a:r>
              <a:rPr lang="en-US" sz="1400" dirty="0" err="1">
                <a:effectLst/>
                <a:latin typeface="Calibri" panose="020F0502020204030204" pitchFamily="34" charset="0"/>
                <a:ea typeface="Calibri" panose="020F0502020204030204" pitchFamily="34" charset="0"/>
              </a:rPr>
              <a:t>EarlyWarningAlert</a:t>
            </a:r>
            <a:r>
              <a:rPr lang="en-US" sz="1400" dirty="0">
                <a:effectLst/>
                <a:latin typeface="Calibri" panose="020F0502020204030204" pitchFamily="34" charset="0"/>
                <a:ea typeface="Calibri" panose="020F0502020204030204" pitchFamily="34" charset="0"/>
              </a:rPr>
              <a:t> (One Location can have Many </a:t>
            </a:r>
            <a:r>
              <a:rPr lang="en-US" sz="1400" dirty="0" err="1">
                <a:effectLst/>
                <a:latin typeface="Calibri" panose="020F0502020204030204" pitchFamily="34" charset="0"/>
                <a:ea typeface="Calibri" panose="020F0502020204030204" pitchFamily="34" charset="0"/>
              </a:rPr>
              <a:t>EarlyWarningAlert</a:t>
            </a:r>
            <a:r>
              <a:rPr lang="en-US" sz="1400" dirty="0">
                <a:effectLst/>
                <a:latin typeface="Calibri" panose="020F0502020204030204" pitchFamily="34" charset="0"/>
                <a:ea typeface="Calibri" panose="020F0502020204030204" pitchFamily="34" charset="0"/>
              </a:rPr>
              <a:t> entries).</a:t>
            </a:r>
            <a:endParaRPr lang="en-IN" sz="1400" dirty="0">
              <a:effectLst/>
              <a:latin typeface="Calibri" panose="020F0502020204030204" pitchFamily="34" charset="0"/>
              <a:ea typeface="Calibri" panose="020F0502020204030204" pitchFamily="34" charset="0"/>
            </a:endParaRPr>
          </a:p>
          <a:p>
            <a:pPr marL="342900" lvl="0" indent="-342900">
              <a:spcBef>
                <a:spcPts val="900"/>
              </a:spcBef>
              <a:buFont typeface="Symbol" panose="05050102010706020507" pitchFamily="18" charset="2"/>
              <a:buChar char=""/>
            </a:pPr>
            <a:r>
              <a:rPr lang="en-US" sz="1800" dirty="0">
                <a:effectLst/>
                <a:latin typeface="Times New Roman" panose="02020603050405020304" pitchFamily="18" charset="0"/>
                <a:ea typeface="Calibri" panose="020F0502020204030204" pitchFamily="34" charset="0"/>
              </a:rPr>
              <a:t>Many-to-One with Location (Many </a:t>
            </a:r>
            <a:r>
              <a:rPr lang="en-US" sz="1800" dirty="0" err="1">
                <a:effectLst/>
                <a:latin typeface="Times New Roman" panose="02020603050405020304" pitchFamily="18" charset="0"/>
                <a:ea typeface="Calibri" panose="020F0502020204030204" pitchFamily="34" charset="0"/>
              </a:rPr>
              <a:t>HistoricalFloodData</a:t>
            </a:r>
            <a:r>
              <a:rPr lang="en-US" sz="1800" dirty="0">
                <a:effectLst/>
                <a:latin typeface="Times New Roman" panose="02020603050405020304" pitchFamily="18" charset="0"/>
                <a:ea typeface="Calibri" panose="020F0502020204030204" pitchFamily="34" charset="0"/>
              </a:rPr>
              <a:t> entries can be associated with One Location).</a:t>
            </a:r>
            <a:endParaRPr lang="en-IN" sz="1400" dirty="0">
              <a:effectLst/>
              <a:latin typeface="Calibri" panose="020F0502020204030204" pitchFamily="34" charset="0"/>
              <a:ea typeface="Calibri" panose="020F0502020204030204" pitchFamily="34" charset="0"/>
            </a:endParaRPr>
          </a:p>
          <a:p>
            <a:pPr marL="342900" lvl="0" indent="-342900">
              <a:spcBef>
                <a:spcPts val="900"/>
              </a:spcBef>
              <a:buFont typeface="Symbol" panose="05050102010706020507" pitchFamily="18" charset="2"/>
              <a:buChar char=""/>
            </a:pPr>
            <a:r>
              <a:rPr lang="en-US" sz="1800" dirty="0">
                <a:effectLst/>
                <a:latin typeface="Times New Roman" panose="02020603050405020304" pitchFamily="18" charset="0"/>
                <a:ea typeface="Calibri" panose="020F0502020204030204" pitchFamily="34" charset="0"/>
              </a:rPr>
              <a:t>Many-to-One with Location (Many </a:t>
            </a:r>
            <a:r>
              <a:rPr lang="en-US" sz="1800" dirty="0" err="1">
                <a:effectLst/>
                <a:latin typeface="Times New Roman" panose="02020603050405020304" pitchFamily="18" charset="0"/>
                <a:ea typeface="Calibri" panose="020F0502020204030204" pitchFamily="34" charset="0"/>
              </a:rPr>
              <a:t>EarlyWarningAlert</a:t>
            </a:r>
            <a:r>
              <a:rPr lang="en-US" sz="1800" dirty="0">
                <a:effectLst/>
                <a:latin typeface="Times New Roman" panose="02020603050405020304" pitchFamily="18" charset="0"/>
                <a:ea typeface="Calibri" panose="020F0502020204030204" pitchFamily="34" charset="0"/>
              </a:rPr>
              <a:t> entries can be associated with One Location).</a:t>
            </a:r>
            <a:endParaRPr lang="en-IN" sz="1400" dirty="0">
              <a:effectLst/>
              <a:latin typeface="Calibri" panose="020F0502020204030204" pitchFamily="34" charset="0"/>
              <a:ea typeface="Calibri" panose="020F0502020204030204" pitchFamily="34" charset="0"/>
            </a:endParaRPr>
          </a:p>
          <a:p>
            <a:pPr marL="342900" lvl="0" indent="-342900">
              <a:spcBef>
                <a:spcPts val="900"/>
              </a:spcBef>
              <a:buFont typeface="Symbol" panose="05050102010706020507" pitchFamily="18" charset="2"/>
              <a:buChar char=""/>
            </a:pPr>
            <a:r>
              <a:rPr lang="en-US" sz="1800" dirty="0">
                <a:effectLst/>
                <a:latin typeface="Times New Roman" panose="02020603050405020304" pitchFamily="18" charset="0"/>
                <a:ea typeface="Calibri" panose="020F0502020204030204" pitchFamily="34" charset="0"/>
              </a:rPr>
              <a:t>Many-to-One with Location (Many </a:t>
            </a:r>
            <a:r>
              <a:rPr lang="en-US" sz="1800" dirty="0" err="1">
                <a:effectLst/>
                <a:latin typeface="Times New Roman" panose="02020603050405020304" pitchFamily="18" charset="0"/>
                <a:ea typeface="Calibri" panose="020F0502020204030204" pitchFamily="34" charset="0"/>
              </a:rPr>
              <a:t>PreventiveMeasures</a:t>
            </a:r>
            <a:r>
              <a:rPr lang="en-US" sz="1800" dirty="0">
                <a:effectLst/>
                <a:latin typeface="Times New Roman" panose="02020603050405020304" pitchFamily="18" charset="0"/>
                <a:ea typeface="Calibri" panose="020F0502020204030204" pitchFamily="34" charset="0"/>
              </a:rPr>
              <a:t> can be associated with One Location).</a:t>
            </a:r>
            <a:endParaRPr lang="en-IN" sz="1400" dirty="0">
              <a:effectLst/>
              <a:latin typeface="Calibri" panose="020F0502020204030204" pitchFamily="34" charset="0"/>
              <a:ea typeface="Calibri" panose="020F0502020204030204" pitchFamily="34" charset="0"/>
            </a:endParaRPr>
          </a:p>
          <a:p>
            <a:pPr marL="342900" lvl="0" indent="-342900">
              <a:spcBef>
                <a:spcPts val="900"/>
              </a:spcBef>
              <a:buFont typeface="Symbol" panose="05050102010706020507" pitchFamily="18" charset="2"/>
              <a:buChar char=""/>
            </a:pPr>
            <a:r>
              <a:rPr lang="en-US" sz="1800" dirty="0">
                <a:effectLst/>
                <a:latin typeface="Times New Roman" panose="02020603050405020304" pitchFamily="18" charset="0"/>
                <a:ea typeface="Calibri" panose="020F0502020204030204" pitchFamily="34" charset="0"/>
              </a:rPr>
              <a:t>Many-to-One with Location (Many Residents can be associated with One Location).</a:t>
            </a:r>
            <a:endParaRPr lang="en-IN" sz="1400" dirty="0">
              <a:effectLst/>
              <a:latin typeface="Calibri" panose="020F0502020204030204" pitchFamily="34" charset="0"/>
              <a:ea typeface="Calibri" panose="020F0502020204030204" pitchFamily="34" charset="0"/>
            </a:endParaRPr>
          </a:p>
          <a:p>
            <a:pPr marL="342900" lvl="0" indent="-342900">
              <a:spcBef>
                <a:spcPts val="900"/>
              </a:spcBef>
              <a:buFont typeface="Symbol" panose="05050102010706020507" pitchFamily="18" charset="2"/>
              <a:buChar char=""/>
            </a:pPr>
            <a:r>
              <a:rPr lang="en-US" sz="1800" dirty="0">
                <a:effectLst/>
                <a:latin typeface="Times New Roman" panose="02020603050405020304" pitchFamily="18" charset="0"/>
                <a:ea typeface="Calibri" panose="020F0502020204030204" pitchFamily="34" charset="0"/>
              </a:rPr>
              <a:t>Many-to-One with Location (Many Authorities can be associated with One Location).</a:t>
            </a:r>
            <a:endParaRPr lang="en-IN" sz="1400" dirty="0">
              <a:effectLst/>
              <a:latin typeface="Calibri" panose="020F0502020204030204" pitchFamily="34" charset="0"/>
              <a:ea typeface="Calibri" panose="020F0502020204030204" pitchFamily="34" charset="0"/>
            </a:endParaRPr>
          </a:p>
          <a:p>
            <a:pPr marL="342900" lvl="0" indent="-342900">
              <a:spcBef>
                <a:spcPts val="900"/>
              </a:spcBef>
              <a:buFont typeface="Symbol" panose="05050102010706020507" pitchFamily="18" charset="2"/>
              <a:buChar char=""/>
            </a:pPr>
            <a:r>
              <a:rPr lang="en-US" sz="1800" dirty="0">
                <a:effectLst/>
                <a:latin typeface="Times New Roman" panose="02020603050405020304" pitchFamily="18" charset="0"/>
                <a:ea typeface="Calibri" panose="020F0502020204030204" pitchFamily="34" charset="0"/>
              </a:rPr>
              <a:t>Many-to-One with Location (Many </a:t>
            </a:r>
            <a:r>
              <a:rPr lang="en-US" sz="1800" dirty="0" err="1">
                <a:effectLst/>
                <a:latin typeface="Times New Roman" panose="02020603050405020304" pitchFamily="18" charset="0"/>
                <a:ea typeface="Calibri" panose="020F0502020204030204" pitchFamily="34" charset="0"/>
              </a:rPr>
              <a:t>EmergencyResponsePlans</a:t>
            </a:r>
            <a:r>
              <a:rPr lang="en-US" sz="1800" dirty="0">
                <a:effectLst/>
                <a:latin typeface="Times New Roman" panose="02020603050405020304" pitchFamily="18" charset="0"/>
                <a:ea typeface="Calibri" panose="020F0502020204030204" pitchFamily="34" charset="0"/>
              </a:rPr>
              <a:t> can be associated with One Location).</a:t>
            </a:r>
            <a:endParaRPr lang="en-IN" sz="1400" dirty="0">
              <a:effectLst/>
              <a:latin typeface="Calibri" panose="020F0502020204030204" pitchFamily="34" charset="0"/>
              <a:ea typeface="Calibri" panose="020F0502020204030204" pitchFamily="34" charset="0"/>
            </a:endParaRPr>
          </a:p>
          <a:p>
            <a:pPr marL="342900" lvl="0" indent="-342900">
              <a:spcBef>
                <a:spcPts val="900"/>
              </a:spcBef>
              <a:buFont typeface="Symbol" panose="05050102010706020507" pitchFamily="18" charset="2"/>
              <a:buChar char=""/>
            </a:pPr>
            <a:r>
              <a:rPr lang="en-US" sz="1800" dirty="0">
                <a:effectLst/>
                <a:latin typeface="Times New Roman" panose="02020603050405020304" pitchFamily="18" charset="0"/>
                <a:ea typeface="Calibri" panose="020F0502020204030204" pitchFamily="34" charset="0"/>
              </a:rPr>
              <a:t>Many-to-One with Location (Many </a:t>
            </a:r>
            <a:r>
              <a:rPr lang="en-US" sz="1800" dirty="0" err="1">
                <a:effectLst/>
                <a:latin typeface="Times New Roman" panose="02020603050405020304" pitchFamily="18" charset="0"/>
                <a:ea typeface="Calibri" panose="020F0502020204030204" pitchFamily="34" charset="0"/>
              </a:rPr>
              <a:t>EmergencyResponseLogs</a:t>
            </a:r>
            <a:r>
              <a:rPr lang="en-US" sz="1800" dirty="0">
                <a:effectLst/>
                <a:latin typeface="Times New Roman" panose="02020603050405020304" pitchFamily="18" charset="0"/>
                <a:ea typeface="Calibri" panose="020F0502020204030204" pitchFamily="34" charset="0"/>
              </a:rPr>
              <a:t> can be associated with One Location).</a:t>
            </a:r>
            <a:endParaRPr lang="en-IN" sz="1400" dirty="0">
              <a:effectLst/>
              <a:latin typeface="Calibri" panose="020F0502020204030204" pitchFamily="34" charset="0"/>
              <a:ea typeface="Calibri" panose="020F0502020204030204" pitchFamily="34" charset="0"/>
            </a:endParaRPr>
          </a:p>
          <a:p>
            <a:pPr marL="342900" lvl="0" indent="-342900">
              <a:spcBef>
                <a:spcPts val="900"/>
              </a:spcBef>
              <a:buFont typeface="Symbol" panose="05050102010706020507" pitchFamily="18" charset="2"/>
              <a:buChar char=""/>
            </a:pPr>
            <a:r>
              <a:rPr lang="en-US" sz="1800" dirty="0">
                <a:effectLst/>
                <a:latin typeface="Times New Roman" panose="02020603050405020304" pitchFamily="18" charset="0"/>
                <a:ea typeface="Calibri" panose="020F0502020204030204" pitchFamily="34" charset="0"/>
              </a:rPr>
              <a:t>Many-to-One with Location (Many </a:t>
            </a:r>
            <a:r>
              <a:rPr lang="en-US" sz="1800" dirty="0" err="1">
                <a:effectLst/>
                <a:latin typeface="Times New Roman" panose="02020603050405020304" pitchFamily="18" charset="0"/>
                <a:ea typeface="Calibri" panose="020F0502020204030204" pitchFamily="34" charset="0"/>
              </a:rPr>
              <a:t>EvacuationCenters</a:t>
            </a:r>
            <a:r>
              <a:rPr lang="en-US" sz="1800" dirty="0">
                <a:effectLst/>
                <a:latin typeface="Times New Roman" panose="02020603050405020304" pitchFamily="18" charset="0"/>
                <a:ea typeface="Calibri" panose="020F0502020204030204" pitchFamily="34" charset="0"/>
              </a:rPr>
              <a:t> can be associated with One Location).</a:t>
            </a:r>
            <a:endParaRPr lang="en-IN" sz="1400" dirty="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23561454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FD10A58-6B10-A6E6-22CB-6C950D771A51}"/>
              </a:ext>
            </a:extLst>
          </p:cNvPr>
          <p:cNvSpPr txBox="1"/>
          <p:nvPr/>
        </p:nvSpPr>
        <p:spPr>
          <a:xfrm>
            <a:off x="4108330" y="87066"/>
            <a:ext cx="6094562" cy="369332"/>
          </a:xfrm>
          <a:prstGeom prst="rect">
            <a:avLst/>
          </a:prstGeom>
          <a:noFill/>
        </p:spPr>
        <p:txBody>
          <a:bodyPr wrap="square">
            <a:spAutoFit/>
          </a:bodyPr>
          <a:lstStyle/>
          <a:p>
            <a:r>
              <a:rPr lang="en-US" sz="1800" b="1" u="heavy">
                <a:effectLst/>
                <a:latin typeface="Times New Roman" panose="02020603050405020304" pitchFamily="18" charset="0"/>
                <a:ea typeface="Calibri" panose="020F0502020204030204" pitchFamily="34" charset="0"/>
              </a:rPr>
              <a:t>DESIGN USING ER DIAGRAM</a:t>
            </a:r>
            <a:endParaRPr lang="en-IN" dirty="0"/>
          </a:p>
        </p:txBody>
      </p:sp>
      <p:sp>
        <p:nvSpPr>
          <p:cNvPr id="5" name="TextBox 4">
            <a:extLst>
              <a:ext uri="{FF2B5EF4-FFF2-40B4-BE49-F238E27FC236}">
                <a16:creationId xmlns:a16="http://schemas.microsoft.com/office/drawing/2014/main" id="{3F074639-7DD0-6F2F-BEA6-0B2F44435602}"/>
              </a:ext>
            </a:extLst>
          </p:cNvPr>
          <p:cNvSpPr txBox="1"/>
          <p:nvPr/>
        </p:nvSpPr>
        <p:spPr>
          <a:xfrm>
            <a:off x="1104181" y="271732"/>
            <a:ext cx="10239555" cy="3416320"/>
          </a:xfrm>
          <a:prstGeom prst="rect">
            <a:avLst/>
          </a:prstGeom>
          <a:noFill/>
        </p:spPr>
        <p:txBody>
          <a:bodyPr wrap="square">
            <a:spAutoFit/>
          </a:bodyPr>
          <a:lstStyle/>
          <a:p>
            <a:pPr marL="88900">
              <a:tabLst>
                <a:tab pos="1127760" algn="l"/>
              </a:tabLst>
            </a:pPr>
            <a:r>
              <a:rPr lang="en-US" sz="2000" dirty="0">
                <a:effectLst/>
                <a:latin typeface="Times New Roman" panose="02020603050405020304" pitchFamily="18" charset="0"/>
                <a:ea typeface="Calibri" panose="020F0502020204030204" pitchFamily="34" charset="0"/>
                <a:cs typeface="Calibri" panose="020F0502020204030204" pitchFamily="34" charset="0"/>
              </a:rPr>
              <a:t> </a:t>
            </a:r>
            <a:endParaRPr lang="en-IN" sz="1400" dirty="0">
              <a:effectLst/>
              <a:latin typeface="Calibri" panose="020F0502020204030204" pitchFamily="34" charset="0"/>
              <a:ea typeface="Calibri" panose="020F0502020204030204" pitchFamily="34" charset="0"/>
            </a:endParaRPr>
          </a:p>
          <a:p>
            <a:pPr marL="88900">
              <a:spcBef>
                <a:spcPts val="445"/>
              </a:spcBef>
              <a:spcAft>
                <a:spcPts val="0"/>
              </a:spcAft>
            </a:pPr>
            <a:r>
              <a:rPr lang="en-US" sz="1800" b="1" u="heavy" dirty="0">
                <a:effectLst/>
                <a:latin typeface="Times New Roman" panose="02020603050405020304" pitchFamily="18" charset="0"/>
                <a:ea typeface="Calibri" panose="020F0502020204030204" pitchFamily="34" charset="0"/>
                <a:cs typeface="Calibri" panose="020F0502020204030204" pitchFamily="34" charset="0"/>
              </a:rPr>
              <a:t>AIM:</a:t>
            </a:r>
            <a:endParaRPr lang="en-IN" sz="1400" dirty="0">
              <a:effectLst/>
              <a:latin typeface="Calibri" panose="020F0502020204030204" pitchFamily="34" charset="0"/>
              <a:ea typeface="Calibri" panose="020F0502020204030204" pitchFamily="34" charset="0"/>
            </a:endParaRPr>
          </a:p>
          <a:p>
            <a:pPr marL="88900"/>
            <a:r>
              <a:rPr lang="en-US" sz="2000" dirty="0">
                <a:effectLst/>
                <a:latin typeface="Times New Roman" panose="02020603050405020304" pitchFamily="18" charset="0"/>
                <a:ea typeface="Calibri" panose="020F0502020204030204" pitchFamily="34" charset="0"/>
              </a:rPr>
              <a:t>To brainstorm and create an ER Diagram for our project that is titled “Advanced Flood Risk Prediction and Warning System”.</a:t>
            </a:r>
            <a:endParaRPr lang="en-IN" sz="1400" dirty="0">
              <a:effectLst/>
              <a:latin typeface="Calibri" panose="020F0502020204030204" pitchFamily="34" charset="0"/>
              <a:ea typeface="Calibri" panose="020F0502020204030204" pitchFamily="34" charset="0"/>
            </a:endParaRPr>
          </a:p>
          <a:p>
            <a:pPr marL="88900"/>
            <a:r>
              <a:rPr lang="en-US" sz="2000" dirty="0">
                <a:effectLst/>
                <a:latin typeface="Times New Roman" panose="02020603050405020304" pitchFamily="18" charset="0"/>
                <a:ea typeface="Calibri" panose="020F0502020204030204" pitchFamily="34" charset="0"/>
              </a:rPr>
              <a:t> </a:t>
            </a:r>
            <a:endParaRPr lang="en-IN" sz="1400" dirty="0">
              <a:effectLst/>
              <a:latin typeface="Calibri" panose="020F0502020204030204" pitchFamily="34" charset="0"/>
              <a:ea typeface="Calibri" panose="020F0502020204030204" pitchFamily="34" charset="0"/>
            </a:endParaRPr>
          </a:p>
          <a:p>
            <a:pPr marL="88900">
              <a:spcBef>
                <a:spcPts val="445"/>
              </a:spcBef>
              <a:spcAft>
                <a:spcPts val="0"/>
              </a:spcAft>
            </a:pPr>
            <a:r>
              <a:rPr lang="en-US" sz="1800" b="1" u="heavy" dirty="0">
                <a:effectLst/>
                <a:latin typeface="Times New Roman" panose="02020603050405020304" pitchFamily="18" charset="0"/>
                <a:ea typeface="Calibri" panose="020F0502020204030204" pitchFamily="34" charset="0"/>
                <a:cs typeface="Calibri" panose="020F0502020204030204" pitchFamily="34" charset="0"/>
              </a:rPr>
              <a:t>ER DIAGRAM:</a:t>
            </a:r>
            <a:endParaRPr lang="en-IN" sz="1400" dirty="0">
              <a:effectLst/>
              <a:latin typeface="Calibri" panose="020F0502020204030204" pitchFamily="34" charset="0"/>
              <a:ea typeface="Calibri" panose="020F0502020204030204" pitchFamily="34" charset="0"/>
            </a:endParaRPr>
          </a:p>
          <a:p>
            <a:pPr marL="88900">
              <a:spcBef>
                <a:spcPts val="445"/>
              </a:spcBef>
              <a:spcAft>
                <a:spcPts val="0"/>
              </a:spcAft>
            </a:pPr>
            <a:r>
              <a:rPr lang="en-US" sz="1800" b="1" u="none" strike="noStrike" dirty="0">
                <a:effectLst/>
                <a:latin typeface="Times New Roman" panose="02020603050405020304" pitchFamily="18" charset="0"/>
                <a:ea typeface="Calibri" panose="020F0502020204030204" pitchFamily="34" charset="0"/>
                <a:cs typeface="Calibri" panose="020F0502020204030204" pitchFamily="34" charset="0"/>
              </a:rPr>
              <a:t> </a:t>
            </a:r>
            <a:endParaRPr lang="en-IN" sz="1400" dirty="0">
              <a:effectLst/>
              <a:latin typeface="Calibri" panose="020F0502020204030204" pitchFamily="34" charset="0"/>
              <a:ea typeface="Calibri" panose="020F0502020204030204" pitchFamily="34" charset="0"/>
            </a:endParaRPr>
          </a:p>
          <a:p>
            <a:r>
              <a:rPr lang="en-US" sz="1800" dirty="0">
                <a:effectLst/>
                <a:latin typeface="Times New Roman" panose="02020603050405020304" pitchFamily="18" charset="0"/>
                <a:ea typeface="Calibri" panose="020F0502020204030204" pitchFamily="34" charset="0"/>
              </a:rPr>
              <a:t>An Entity Relationship (ER) Diagram is a type of flowchart that illustrates how “entities” such as people, objects or concepts relate to each other within a system. ER Diagrams are most often used to design or debug relational databases.</a:t>
            </a:r>
            <a:endParaRPr lang="en-IN" sz="1400" dirty="0">
              <a:effectLst/>
              <a:latin typeface="Calibri" panose="020F0502020204030204" pitchFamily="34" charset="0"/>
              <a:ea typeface="Calibri" panose="020F0502020204030204" pitchFamily="34" charset="0"/>
            </a:endParaRPr>
          </a:p>
          <a:p>
            <a:r>
              <a:rPr lang="en-US" sz="1800" dirty="0">
                <a:effectLst/>
                <a:latin typeface="Times New Roman" panose="02020603050405020304" pitchFamily="18" charset="0"/>
                <a:ea typeface="Calibri" panose="020F0502020204030204" pitchFamily="34" charset="0"/>
              </a:rPr>
              <a:t> </a:t>
            </a:r>
            <a:endParaRPr lang="en-IN" sz="1400" dirty="0">
              <a:effectLst/>
              <a:latin typeface="Calibri" panose="020F0502020204030204" pitchFamily="34" charset="0"/>
              <a:ea typeface="Calibri" panose="020F0502020204030204" pitchFamily="34" charset="0"/>
            </a:endParaRPr>
          </a:p>
        </p:txBody>
      </p:sp>
      <p:pic>
        <p:nvPicPr>
          <p:cNvPr id="7" name="Picture 6">
            <a:extLst>
              <a:ext uri="{FF2B5EF4-FFF2-40B4-BE49-F238E27FC236}">
                <a16:creationId xmlns:a16="http://schemas.microsoft.com/office/drawing/2014/main" id="{CD9CFEFE-0BC6-9CE1-3A2D-2129FDC76252}"/>
              </a:ext>
            </a:extLst>
          </p:cNvPr>
          <p:cNvPicPr>
            <a:picLocks noChangeAspect="1"/>
          </p:cNvPicPr>
          <p:nvPr/>
        </p:nvPicPr>
        <p:blipFill>
          <a:blip r:embed="rId2"/>
          <a:stretch>
            <a:fillRect/>
          </a:stretch>
        </p:blipFill>
        <p:spPr>
          <a:xfrm>
            <a:off x="1104181" y="3429000"/>
            <a:ext cx="4427230" cy="3157268"/>
          </a:xfrm>
          <a:prstGeom prst="rect">
            <a:avLst/>
          </a:prstGeom>
        </p:spPr>
      </p:pic>
      <p:pic>
        <p:nvPicPr>
          <p:cNvPr id="9" name="Picture 8">
            <a:extLst>
              <a:ext uri="{FF2B5EF4-FFF2-40B4-BE49-F238E27FC236}">
                <a16:creationId xmlns:a16="http://schemas.microsoft.com/office/drawing/2014/main" id="{6AAA04EE-7FCC-D9EA-03E0-40DF619559CD}"/>
              </a:ext>
            </a:extLst>
          </p:cNvPr>
          <p:cNvPicPr>
            <a:picLocks noChangeAspect="1"/>
          </p:cNvPicPr>
          <p:nvPr/>
        </p:nvPicPr>
        <p:blipFill>
          <a:blip r:embed="rId3"/>
          <a:stretch>
            <a:fillRect/>
          </a:stretch>
        </p:blipFill>
        <p:spPr>
          <a:xfrm>
            <a:off x="5618831" y="3492424"/>
            <a:ext cx="5781545" cy="3093844"/>
          </a:xfrm>
          <a:prstGeom prst="rect">
            <a:avLst/>
          </a:prstGeom>
        </p:spPr>
      </p:pic>
    </p:spTree>
    <p:extLst>
      <p:ext uri="{BB962C8B-B14F-4D97-AF65-F5344CB8AC3E}">
        <p14:creationId xmlns:p14="http://schemas.microsoft.com/office/powerpoint/2010/main" val="11761036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663A4C9-5A4D-A221-277F-D3D862A29784}"/>
              </a:ext>
            </a:extLst>
          </p:cNvPr>
          <p:cNvSpPr txBox="1"/>
          <p:nvPr/>
        </p:nvSpPr>
        <p:spPr>
          <a:xfrm>
            <a:off x="4608662" y="87066"/>
            <a:ext cx="6094562" cy="369332"/>
          </a:xfrm>
          <a:prstGeom prst="rect">
            <a:avLst/>
          </a:prstGeom>
          <a:noFill/>
        </p:spPr>
        <p:txBody>
          <a:bodyPr wrap="square">
            <a:spAutoFit/>
          </a:bodyPr>
          <a:lstStyle/>
          <a:p>
            <a:pPr marL="88900"/>
            <a:r>
              <a:rPr lang="en-US" sz="1800" b="1" u="sng" dirty="0">
                <a:effectLst/>
                <a:latin typeface="Times New Roman" panose="02020603050405020304" pitchFamily="18" charset="0"/>
                <a:ea typeface="Calibri" panose="020F0502020204030204" pitchFamily="34" charset="0"/>
              </a:rPr>
              <a:t>ER DIAGRAM:</a:t>
            </a:r>
            <a:endParaRPr lang="en-IN" sz="1200" dirty="0">
              <a:effectLst/>
              <a:latin typeface="Calibri" panose="020F0502020204030204" pitchFamily="34" charset="0"/>
              <a:ea typeface="Calibri" panose="020F0502020204030204" pitchFamily="34" charset="0"/>
            </a:endParaRPr>
          </a:p>
        </p:txBody>
      </p:sp>
      <p:sp>
        <p:nvSpPr>
          <p:cNvPr id="5" name="TextBox 4">
            <a:extLst>
              <a:ext uri="{FF2B5EF4-FFF2-40B4-BE49-F238E27FC236}">
                <a16:creationId xmlns:a16="http://schemas.microsoft.com/office/drawing/2014/main" id="{A6FFBDA5-C71A-3763-DAFF-3CF189229CE1}"/>
              </a:ext>
            </a:extLst>
          </p:cNvPr>
          <p:cNvSpPr txBox="1"/>
          <p:nvPr/>
        </p:nvSpPr>
        <p:spPr>
          <a:xfrm>
            <a:off x="1043795" y="456398"/>
            <a:ext cx="10274061" cy="2308324"/>
          </a:xfrm>
          <a:prstGeom prst="rect">
            <a:avLst/>
          </a:prstGeom>
          <a:noFill/>
        </p:spPr>
        <p:txBody>
          <a:bodyPr wrap="square">
            <a:spAutoFit/>
          </a:bodyPr>
          <a:lstStyle/>
          <a:p>
            <a:r>
              <a:rPr lang="en-IN" dirty="0"/>
              <a:t>The ER diagram for </a:t>
            </a:r>
            <a:r>
              <a:rPr lang="en-IN" dirty="0" err="1"/>
              <a:t>AquaAlert</a:t>
            </a:r>
            <a:r>
              <a:rPr lang="en-IN" dirty="0"/>
              <a:t> succinctly outlines the database structure for its Flood Risk Prediction and Early Warning System. It highlights key entities like Location, </a:t>
            </a:r>
            <a:r>
              <a:rPr lang="en-IN" dirty="0" err="1"/>
              <a:t>HistoricalFloodData</a:t>
            </a:r>
            <a:r>
              <a:rPr lang="en-IN" dirty="0"/>
              <a:t>, and </a:t>
            </a:r>
            <a:r>
              <a:rPr lang="en-IN" dirty="0" err="1"/>
              <a:t>EarlyWarningAlert</a:t>
            </a:r>
            <a:r>
              <a:rPr lang="en-IN" dirty="0"/>
              <a:t>, showcasing their relationships and interactions. By illustrating one-to-many associations and cardinality constraints, the diagram provides a clear blueprint for data management and analysis. This visual representation serves as a crucial guide for designing an efficient database architecture, enabling accurate flood risk predictions and timely alerts for residents and authorities. Ultimately, the ER diagram plays a pivotal role in </a:t>
            </a:r>
            <a:r>
              <a:rPr lang="en-IN" dirty="0" err="1"/>
              <a:t>AquaAlert's</a:t>
            </a:r>
            <a:r>
              <a:rPr lang="en-IN" dirty="0"/>
              <a:t> mission to enhance community resilience and mitigate the impact of floods.</a:t>
            </a:r>
          </a:p>
        </p:txBody>
      </p:sp>
      <p:pic>
        <p:nvPicPr>
          <p:cNvPr id="7" name="Picture 6">
            <a:extLst>
              <a:ext uri="{FF2B5EF4-FFF2-40B4-BE49-F238E27FC236}">
                <a16:creationId xmlns:a16="http://schemas.microsoft.com/office/drawing/2014/main" id="{58A030A3-583C-DAE9-DD51-7C1199C8F9DA}"/>
              </a:ext>
            </a:extLst>
          </p:cNvPr>
          <p:cNvPicPr>
            <a:picLocks noChangeAspect="1"/>
          </p:cNvPicPr>
          <p:nvPr/>
        </p:nvPicPr>
        <p:blipFill>
          <a:blip r:embed="rId2"/>
          <a:stretch>
            <a:fillRect/>
          </a:stretch>
        </p:blipFill>
        <p:spPr>
          <a:xfrm>
            <a:off x="1396221" y="2602579"/>
            <a:ext cx="9399558" cy="4168355"/>
          </a:xfrm>
          <a:prstGeom prst="rect">
            <a:avLst/>
          </a:prstGeom>
        </p:spPr>
      </p:pic>
    </p:spTree>
    <p:extLst>
      <p:ext uri="{BB962C8B-B14F-4D97-AF65-F5344CB8AC3E}">
        <p14:creationId xmlns:p14="http://schemas.microsoft.com/office/powerpoint/2010/main" val="22791569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744D82D-6BD0-9BF2-AD4C-9026F946E900}"/>
              </a:ext>
            </a:extLst>
          </p:cNvPr>
          <p:cNvSpPr txBox="1"/>
          <p:nvPr/>
        </p:nvSpPr>
        <p:spPr>
          <a:xfrm>
            <a:off x="923027" y="-105099"/>
            <a:ext cx="10205049" cy="1477328"/>
          </a:xfrm>
          <a:prstGeom prst="rect">
            <a:avLst/>
          </a:prstGeom>
          <a:noFill/>
        </p:spPr>
        <p:txBody>
          <a:bodyPr wrap="square">
            <a:spAutoFit/>
          </a:bodyPr>
          <a:lstStyle/>
          <a:p>
            <a:pPr marL="88900"/>
            <a:r>
              <a:rPr lang="en-US" sz="1800" b="1" u="none" strike="noStrike" dirty="0">
                <a:effectLst/>
                <a:latin typeface="Times New Roman" panose="02020603050405020304" pitchFamily="18" charset="0"/>
                <a:ea typeface="Calibri" panose="020F0502020204030204" pitchFamily="34" charset="0"/>
              </a:rPr>
              <a:t> </a:t>
            </a:r>
            <a:endParaRPr lang="en-IN" sz="1200" dirty="0">
              <a:effectLst/>
              <a:latin typeface="Calibri" panose="020F0502020204030204" pitchFamily="34" charset="0"/>
              <a:ea typeface="Calibri" panose="020F0502020204030204" pitchFamily="34" charset="0"/>
            </a:endParaRPr>
          </a:p>
          <a:p>
            <a:pPr marL="88900"/>
            <a:r>
              <a:rPr lang="en-US" sz="1800" b="1" u="sng" dirty="0">
                <a:effectLst/>
                <a:latin typeface="Times New Roman" panose="02020603050405020304" pitchFamily="18" charset="0"/>
                <a:ea typeface="Calibri" panose="020F0502020204030204" pitchFamily="34" charset="0"/>
              </a:rPr>
              <a:t>RESULT:</a:t>
            </a:r>
            <a:endParaRPr lang="en-IN" sz="1200" dirty="0">
              <a:effectLst/>
              <a:latin typeface="Calibri" panose="020F0502020204030204" pitchFamily="34" charset="0"/>
              <a:ea typeface="Calibri" panose="020F0502020204030204" pitchFamily="34" charset="0"/>
            </a:endParaRPr>
          </a:p>
          <a:p>
            <a:pPr marL="88900"/>
            <a:r>
              <a:rPr lang="en-US" sz="1800" b="1" u="none" strike="noStrike" dirty="0">
                <a:effectLst/>
                <a:latin typeface="Times New Roman" panose="02020603050405020304" pitchFamily="18" charset="0"/>
                <a:ea typeface="Calibri" panose="020F0502020204030204" pitchFamily="34" charset="0"/>
              </a:rPr>
              <a:t> </a:t>
            </a:r>
            <a:endParaRPr lang="en-IN" sz="1200" dirty="0">
              <a:effectLst/>
              <a:latin typeface="Calibri" panose="020F0502020204030204" pitchFamily="34" charset="0"/>
              <a:ea typeface="Calibri" panose="020F0502020204030204" pitchFamily="34" charset="0"/>
            </a:endParaRPr>
          </a:p>
          <a:p>
            <a:r>
              <a:rPr lang="en-US" sz="1800" dirty="0">
                <a:effectLst/>
                <a:latin typeface="Times New Roman" panose="02020603050405020304" pitchFamily="18" charset="0"/>
                <a:ea typeface="Calibri" panose="020F0502020204030204" pitchFamily="34" charset="0"/>
              </a:rPr>
              <a:t>Therefore, an ER diagram for the topic Advanced Flood Risk Prevention and Early warning Database System has been designed successfully based on the given requirements.</a:t>
            </a:r>
            <a:endParaRPr lang="en-IN" sz="1200" dirty="0">
              <a:effectLst/>
              <a:latin typeface="Calibri" panose="020F0502020204030204" pitchFamily="34" charset="0"/>
              <a:ea typeface="Calibri" panose="020F0502020204030204" pitchFamily="34" charset="0"/>
            </a:endParaRPr>
          </a:p>
        </p:txBody>
      </p:sp>
      <p:sp>
        <p:nvSpPr>
          <p:cNvPr id="5" name="TextBox 4">
            <a:extLst>
              <a:ext uri="{FF2B5EF4-FFF2-40B4-BE49-F238E27FC236}">
                <a16:creationId xmlns:a16="http://schemas.microsoft.com/office/drawing/2014/main" id="{0FB1EC86-CCCA-D1AC-9917-8ABFB7C4C5EA}"/>
              </a:ext>
            </a:extLst>
          </p:cNvPr>
          <p:cNvSpPr txBox="1"/>
          <p:nvPr/>
        </p:nvSpPr>
        <p:spPr>
          <a:xfrm>
            <a:off x="1054579" y="2136338"/>
            <a:ext cx="10205049" cy="1754326"/>
          </a:xfrm>
          <a:prstGeom prst="rect">
            <a:avLst/>
          </a:prstGeom>
          <a:noFill/>
        </p:spPr>
        <p:txBody>
          <a:bodyPr wrap="square">
            <a:spAutoFit/>
          </a:bodyPr>
          <a:lstStyle/>
          <a:p>
            <a:pPr marL="88900"/>
            <a:r>
              <a:rPr lang="en-US" sz="1800" b="1" u="sng" dirty="0">
                <a:effectLst/>
                <a:latin typeface="Times New Roman" panose="02020603050405020304" pitchFamily="18" charset="0"/>
                <a:ea typeface="Calibri" panose="020F0502020204030204" pitchFamily="34" charset="0"/>
              </a:rPr>
              <a:t>AIM:</a:t>
            </a:r>
            <a:endParaRPr lang="en-IN" sz="1800" dirty="0">
              <a:effectLst/>
              <a:latin typeface="Calibri" panose="020F0502020204030204" pitchFamily="34" charset="0"/>
              <a:ea typeface="Calibri" panose="020F0502020204030204" pitchFamily="34" charset="0"/>
            </a:endParaRPr>
          </a:p>
          <a:p>
            <a:pPr marL="88900"/>
            <a:r>
              <a:rPr lang="en-US" sz="1800" dirty="0">
                <a:effectLst/>
                <a:latin typeface="Times New Roman" panose="02020603050405020304" pitchFamily="18" charset="0"/>
                <a:ea typeface="Calibri" panose="020F0502020204030204" pitchFamily="34" charset="0"/>
              </a:rPr>
              <a:t>To understand the conceptually, the implantation part holds a huge role for it. A UML Diagram helps to visualize the system or progress of the project over time and its current situation. Errors can be reduced if detected.</a:t>
            </a:r>
            <a:endParaRPr lang="en-IN" sz="1800" dirty="0">
              <a:effectLst/>
              <a:latin typeface="Calibri" panose="020F0502020204030204" pitchFamily="34" charset="0"/>
              <a:ea typeface="Calibri" panose="020F0502020204030204" pitchFamily="34" charset="0"/>
            </a:endParaRPr>
          </a:p>
          <a:p>
            <a:pPr marL="88900"/>
            <a:r>
              <a:rPr lang="en-US" sz="1800" dirty="0">
                <a:effectLst/>
                <a:latin typeface="Times New Roman" panose="02020603050405020304" pitchFamily="18" charset="0"/>
                <a:ea typeface="Calibri" panose="020F0502020204030204" pitchFamily="34" charset="0"/>
              </a:rPr>
              <a:t> Here’s a breakdown of the different types of UML diagrams and whether they’re classified as a structural diagram or behavioral diagram:</a:t>
            </a:r>
            <a:endParaRPr lang="en-IN" sz="1800" dirty="0">
              <a:effectLst/>
              <a:latin typeface="Calibri" panose="020F0502020204030204" pitchFamily="34" charset="0"/>
              <a:ea typeface="Calibri" panose="020F0502020204030204" pitchFamily="34" charset="0"/>
            </a:endParaRPr>
          </a:p>
        </p:txBody>
      </p:sp>
      <p:sp>
        <p:nvSpPr>
          <p:cNvPr id="7" name="TextBox 6">
            <a:extLst>
              <a:ext uri="{FF2B5EF4-FFF2-40B4-BE49-F238E27FC236}">
                <a16:creationId xmlns:a16="http://schemas.microsoft.com/office/drawing/2014/main" id="{0AA6CA38-85EA-4F6E-63D0-77619B98A9EB}"/>
              </a:ext>
            </a:extLst>
          </p:cNvPr>
          <p:cNvSpPr txBox="1"/>
          <p:nvPr/>
        </p:nvSpPr>
        <p:spPr>
          <a:xfrm>
            <a:off x="4203221" y="1648447"/>
            <a:ext cx="6094562" cy="369332"/>
          </a:xfrm>
          <a:prstGeom prst="rect">
            <a:avLst/>
          </a:prstGeom>
          <a:noFill/>
        </p:spPr>
        <p:txBody>
          <a:bodyPr wrap="square">
            <a:spAutoFit/>
          </a:bodyPr>
          <a:lstStyle/>
          <a:p>
            <a:r>
              <a:rPr lang="en-US" sz="1800" b="1" dirty="0">
                <a:effectLst/>
                <a:latin typeface="Times New Roman" panose="02020603050405020304" pitchFamily="18" charset="0"/>
                <a:ea typeface="Calibri" panose="020F0502020204030204" pitchFamily="34" charset="0"/>
              </a:rPr>
              <a:t>ARCHITECTURE OF DIAGRAMS</a:t>
            </a:r>
            <a:endParaRPr lang="en-IN" dirty="0"/>
          </a:p>
        </p:txBody>
      </p:sp>
      <p:pic>
        <p:nvPicPr>
          <p:cNvPr id="8" name="Picture 7">
            <a:extLst>
              <a:ext uri="{FF2B5EF4-FFF2-40B4-BE49-F238E27FC236}">
                <a16:creationId xmlns:a16="http://schemas.microsoft.com/office/drawing/2014/main" id="{784F3068-76D3-8774-A4BD-2F466FCDFD21}"/>
              </a:ext>
            </a:extLst>
          </p:cNvPr>
          <p:cNvPicPr>
            <a:picLocks noChangeAspect="1"/>
          </p:cNvPicPr>
          <p:nvPr/>
        </p:nvPicPr>
        <p:blipFill>
          <a:blip r:embed="rId2"/>
          <a:stretch>
            <a:fillRect/>
          </a:stretch>
        </p:blipFill>
        <p:spPr>
          <a:xfrm>
            <a:off x="4203221" y="3890664"/>
            <a:ext cx="4945380" cy="2804160"/>
          </a:xfrm>
          <a:prstGeom prst="rect">
            <a:avLst/>
          </a:prstGeom>
        </p:spPr>
      </p:pic>
    </p:spTree>
    <p:extLst>
      <p:ext uri="{BB962C8B-B14F-4D97-AF65-F5344CB8AC3E}">
        <p14:creationId xmlns:p14="http://schemas.microsoft.com/office/powerpoint/2010/main" val="316408194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adison">
  <a:themeElements>
    <a:clrScheme name="Madison">
      <a:dk1>
        <a:sysClr val="windowText" lastClr="000000"/>
      </a:dk1>
      <a:lt1>
        <a:sysClr val="window" lastClr="FFFFFF"/>
      </a:lt1>
      <a:dk2>
        <a:srgbClr val="1F2D29"/>
      </a:dk2>
      <a:lt2>
        <a:srgbClr val="C5FAEB"/>
      </a:lt2>
      <a:accent1>
        <a:srgbClr val="A1D68B"/>
      </a:accent1>
      <a:accent2>
        <a:srgbClr val="5EC795"/>
      </a:accent2>
      <a:accent3>
        <a:srgbClr val="4DADCF"/>
      </a:accent3>
      <a:accent4>
        <a:srgbClr val="CDB756"/>
      </a:accent4>
      <a:accent5>
        <a:srgbClr val="E29C36"/>
      </a:accent5>
      <a:accent6>
        <a:srgbClr val="8EC0C1"/>
      </a:accent6>
      <a:hlink>
        <a:srgbClr val="6D9D9B"/>
      </a:hlink>
      <a:folHlink>
        <a:srgbClr val="6D8583"/>
      </a:folHlink>
    </a:clrScheme>
    <a:fontScheme name="Madison">
      <a:majorFont>
        <a:latin typeface="Arial" panose="020B0604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panose="020B06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adison">
      <a:fillStyleLst>
        <a:solidFill>
          <a:schemeClr val="phClr"/>
        </a:solidFill>
        <a:gradFill rotWithShape="1">
          <a:gsLst>
            <a:gs pos="0">
              <a:schemeClr val="phClr">
                <a:tint val="48000"/>
                <a:alpha val="88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4000"/>
                <a:satMod val="130000"/>
                <a:lumMod val="92000"/>
              </a:schemeClr>
            </a:gs>
            <a:gs pos="100000">
              <a:schemeClr val="phClr">
                <a:shade val="76000"/>
                <a:satMod val="130000"/>
                <a:lumMod val="88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solidFill>
          <a:schemeClr val="phClr"/>
        </a:solidFill>
        <a:blipFill rotWithShape="1">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Madison" id="{025CB5FB-2DD3-45EE-B6F0-CC461540EB19}" vid="{6AC10936-2DFC-4054-9ADF-B5E2C5F86190}"/>
    </a:ext>
  </a:extLst>
</a:theme>
</file>

<file path=docProps/app.xml><?xml version="1.0" encoding="utf-8"?>
<Properties xmlns="http://schemas.openxmlformats.org/officeDocument/2006/extended-properties" xmlns:vt="http://schemas.openxmlformats.org/officeDocument/2006/docPropsVTypes">
  <Template>{EB21D1B6-54DF-4E94-A8FC-DF786A42641A}tf16401375</Template>
  <TotalTime>1144</TotalTime>
  <Words>3976</Words>
  <Application>Microsoft Office PowerPoint</Application>
  <PresentationFormat>Widescreen</PresentationFormat>
  <Paragraphs>448</Paragraphs>
  <Slides>49</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49</vt:i4>
      </vt:variant>
    </vt:vector>
  </HeadingPairs>
  <TitlesOfParts>
    <vt:vector size="60" baseType="lpstr">
      <vt:lpstr>Arial</vt:lpstr>
      <vt:lpstr>Calibri</vt:lpstr>
      <vt:lpstr>Calibri Light</vt:lpstr>
      <vt:lpstr>MS Shell Dlg 2</vt:lpstr>
      <vt:lpstr>Segoe UI</vt:lpstr>
      <vt:lpstr>Söhne</vt:lpstr>
      <vt:lpstr>Symbol</vt:lpstr>
      <vt:lpstr>Times New Roman</vt:lpstr>
      <vt:lpstr>Wingdings</vt:lpstr>
      <vt:lpstr>Wingdings 3</vt:lpstr>
      <vt:lpstr>Madison</vt:lpstr>
      <vt:lpstr>Flood Risk Prediction and Early Warning System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Flood Risk Prediction and Early Warning System</dc:title>
  <dc:creator>Monishaa S</dc:creator>
  <cp:lastModifiedBy>Rangesh Suraj</cp:lastModifiedBy>
  <cp:revision>3</cp:revision>
  <dcterms:created xsi:type="dcterms:W3CDTF">2024-03-31T12:33:41Z</dcterms:created>
  <dcterms:modified xsi:type="dcterms:W3CDTF">2024-10-04T06:00:05Z</dcterms:modified>
</cp:coreProperties>
</file>